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49"/>
  </p:notesMasterIdLst>
  <p:handoutMasterIdLst>
    <p:handoutMasterId r:id="rId50"/>
  </p:handoutMasterIdLst>
  <p:sldIdLst>
    <p:sldId id="256" r:id="rId2"/>
    <p:sldId id="259" r:id="rId3"/>
    <p:sldId id="264" r:id="rId4"/>
    <p:sldId id="265" r:id="rId5"/>
    <p:sldId id="266" r:id="rId6"/>
    <p:sldId id="267" r:id="rId7"/>
    <p:sldId id="268" r:id="rId8"/>
    <p:sldId id="274" r:id="rId9"/>
    <p:sldId id="275" r:id="rId10"/>
    <p:sldId id="277" r:id="rId11"/>
    <p:sldId id="278" r:id="rId12"/>
    <p:sldId id="281" r:id="rId13"/>
    <p:sldId id="282" r:id="rId14"/>
    <p:sldId id="285" r:id="rId15"/>
    <p:sldId id="286" r:id="rId16"/>
    <p:sldId id="287" r:id="rId17"/>
    <p:sldId id="336" r:id="rId18"/>
    <p:sldId id="288" r:id="rId19"/>
    <p:sldId id="292" r:id="rId20"/>
    <p:sldId id="293" r:id="rId21"/>
    <p:sldId id="294" r:id="rId22"/>
    <p:sldId id="296" r:id="rId23"/>
    <p:sldId id="297" r:id="rId24"/>
    <p:sldId id="298" r:id="rId25"/>
    <p:sldId id="299" r:id="rId26"/>
    <p:sldId id="337" r:id="rId27"/>
    <p:sldId id="302" r:id="rId28"/>
    <p:sldId id="303" r:id="rId29"/>
    <p:sldId id="304" r:id="rId30"/>
    <p:sldId id="305" r:id="rId31"/>
    <p:sldId id="308" r:id="rId32"/>
    <p:sldId id="309" r:id="rId33"/>
    <p:sldId id="312" r:id="rId34"/>
    <p:sldId id="313" r:id="rId35"/>
    <p:sldId id="314" r:id="rId36"/>
    <p:sldId id="318" r:id="rId37"/>
    <p:sldId id="319" r:id="rId38"/>
    <p:sldId id="322" r:id="rId39"/>
    <p:sldId id="323" r:id="rId40"/>
    <p:sldId id="325" r:id="rId41"/>
    <p:sldId id="326" r:id="rId42"/>
    <p:sldId id="327" r:id="rId43"/>
    <p:sldId id="330" r:id="rId44"/>
    <p:sldId id="331" r:id="rId45"/>
    <p:sldId id="332" r:id="rId46"/>
    <p:sldId id="333" r:id="rId47"/>
    <p:sldId id="335" r:id="rId48"/>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96" d="100"/>
          <a:sy n="96" d="100"/>
        </p:scale>
        <p:origin x="540" y="9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11/22/2013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11/22/2013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de-DE" b="0" i="0" u="none" strike="noStrike" baseline="0" smtClean="0">
                <a:latin typeface="Segoe"/>
                <a:ea typeface="ＭＳ ゴシック"/>
              </a:rPr>
              <a:t>Take Note: Optionally, you can hold down Shift while resizing to maintain the aspect ratio.</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2677680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de-DE" b="0" i="0" u="none" strike="noStrike" baseline="0" smtClean="0">
                <a:latin typeface="Segoe"/>
                <a:ea typeface="ＭＳ ゴシック"/>
              </a:rPr>
              <a:t>Take Note: The thumbnails in the Chart Layout gallery show in miniature the new layout and elements of the chart.</a:t>
            </a:r>
            <a:endParaRPr lang="de-DE"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646295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de-DE" b="0" i="0" u="none" strike="noStrike" baseline="0" smtClean="0">
                <a:latin typeface="Segoe"/>
                <a:ea typeface="ＭＳ ゴシック"/>
              </a:rPr>
              <a:t>Take Note: If you want to format a single data bar, click on it twice.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40</a:t>
            </a:fld>
            <a:endParaRPr lang="en-US"/>
          </a:p>
        </p:txBody>
      </p:sp>
    </p:spTree>
    <p:extLst>
      <p:ext uri="{BB962C8B-B14F-4D97-AF65-F5344CB8AC3E}">
        <p14:creationId xmlns:p14="http://schemas.microsoft.com/office/powerpoint/2010/main" val="2661068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C3BDA-52C7-0448-A332-E92796D5FDD7}" type="datetimeFigureOut">
              <a:t>11/22/2013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D482AB-B38F-514A-A844-527BCA390676}" type="slidenum">
              <a:t>‹#›</a:t>
            </a:fld>
            <a:endParaRPr lang="en-US"/>
          </a:p>
        </p:txBody>
      </p:sp>
    </p:spTree>
    <p:extLst>
      <p:ext uri="{BB962C8B-B14F-4D97-AF65-F5344CB8AC3E}">
        <p14:creationId xmlns:p14="http://schemas.microsoft.com/office/powerpoint/2010/main" val="182336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Using Charts in a Presentation</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a:t>
            </a:r>
            <a:r>
              <a:rPr lang="en-US" sz="2800" dirty="0" smtClean="0">
                <a:solidFill>
                  <a:srgbClr val="DD5900"/>
                </a:solidFill>
              </a:rPr>
              <a:t>6</a:t>
            </a:r>
            <a:endParaRPr lang="en-US" sz="2800" dirty="0" smtClean="0">
              <a:solidFill>
                <a:srgbClr val="DD5900"/>
              </a:solidFill>
            </a:endParaRP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Resize and Move a Chart</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Revenues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Select the chart on </a:t>
            </a:r>
            <a:r>
              <a:rPr lang="de-DE" b="1" i="0" u="none" strike="noStrike" baseline="0" smtClean="0">
                <a:latin typeface="Segoe"/>
                <a:ea typeface="ＭＳ ゴシック"/>
              </a:rPr>
              <a:t>slide 3</a:t>
            </a:r>
            <a:r>
              <a:rPr lang="de-DE" b="0" i="0" u="none" strike="noStrike" baseline="0" smtClean="0">
                <a:latin typeface="Times New Roman"/>
                <a:ea typeface="ＭＳ ゴシック"/>
              </a:rPr>
              <a:t>.</a:t>
            </a:r>
          </a:p>
          <a:p>
            <a:pPr lvl="1" rtl="0"/>
            <a:r>
              <a:rPr lang="de-DE" b="0" i="0" u="none" strike="noStrike" baseline="0" smtClean="0">
                <a:latin typeface="Segoe"/>
                <a:ea typeface="ＭＳ ゴシック"/>
              </a:rPr>
              <a:t>Position the pointer on the </a:t>
            </a:r>
            <a:r>
              <a:rPr lang="de-DE" b="1" i="0" u="none" strike="noStrike" baseline="0" smtClean="0">
                <a:latin typeface="Segoe"/>
                <a:ea typeface="ＭＳ ゴシック"/>
              </a:rPr>
              <a:t>lower-right corner of the chart’s frame</a:t>
            </a:r>
            <a:r>
              <a:rPr lang="de-DE" b="0" i="0" u="none" strike="noStrike" baseline="0" smtClean="0">
                <a:latin typeface="Segoe"/>
                <a:ea typeface="ＭＳ ゴシック"/>
              </a:rPr>
              <a:t>, so the mouse pointer becomes a double-headed arrow.</a:t>
            </a:r>
          </a:p>
          <a:p>
            <a:pPr lvl="1" rtl="0"/>
            <a:r>
              <a:rPr lang="de-DE" b="0" i="0" u="none" strike="noStrike" baseline="0" smtClean="0">
                <a:latin typeface="Segoe"/>
                <a:ea typeface="ＭＳ ゴシック"/>
              </a:rPr>
              <a:t>Drag </a:t>
            </a:r>
            <a:r>
              <a:rPr lang="de-DE" b="1" i="0" u="none" strike="noStrike" baseline="0" smtClean="0">
                <a:latin typeface="Segoe"/>
                <a:ea typeface="ＭＳ ゴシック"/>
              </a:rPr>
              <a:t>inward to decrease the size of the chart</a:t>
            </a:r>
            <a:r>
              <a:rPr lang="de-DE" b="0" i="0" u="none" strike="noStrike" baseline="0" smtClean="0">
                <a:latin typeface="Segoe"/>
                <a:ea typeface="ＭＳ ゴシック"/>
              </a:rPr>
              <a:t> by about </a:t>
            </a:r>
            <a:r>
              <a:rPr lang="de-DE" b="1" i="0" u="none" strike="noStrike" baseline="0" smtClean="0">
                <a:latin typeface="Segoe"/>
                <a:ea typeface="ＭＳ ゴシック"/>
              </a:rPr>
              <a:t>2”</a:t>
            </a:r>
            <a:r>
              <a:rPr lang="de-DE" b="0" i="0" u="none" strike="noStrike" baseline="0" smtClean="0">
                <a:latin typeface="Segoe"/>
                <a:ea typeface="ＭＳ ゴシック"/>
              </a:rPr>
              <a:t> in width.</a:t>
            </a:r>
          </a:p>
          <a:p>
            <a:pPr lvl="1"/>
            <a:r>
              <a:rPr lang="de-DE">
                <a:latin typeface="Segoe"/>
                <a:ea typeface="ＭＳ ゴシック"/>
              </a:rPr>
              <a:t>Position the pointer </a:t>
            </a:r>
            <a:r>
              <a:rPr lang="de-DE" b="1">
                <a:latin typeface="Segoe"/>
                <a:ea typeface="ＭＳ ゴシック"/>
              </a:rPr>
              <a:t>anywhere on the chart’s frame </a:t>
            </a:r>
            <a:r>
              <a:rPr lang="de-DE">
                <a:latin typeface="Segoe"/>
                <a:ea typeface="ＭＳ ゴシック"/>
              </a:rPr>
              <a:t>except on one of the sizing handles. The mouse pointer becomes a </a:t>
            </a:r>
            <a:r>
              <a:rPr lang="de-DE" b="1">
                <a:latin typeface="Segoe"/>
                <a:ea typeface="ＭＳ ゴシック"/>
              </a:rPr>
              <a:t>four-headed arrow</a:t>
            </a:r>
            <a:r>
              <a:rPr lang="de-DE">
                <a:latin typeface="Times New Roman"/>
                <a:ea typeface="ＭＳ ゴシック"/>
              </a:rPr>
              <a:t>.</a:t>
            </a:r>
          </a:p>
          <a:p>
            <a:pPr lvl="1" rtl="0"/>
            <a:endParaRPr lang="de-DE"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042151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Resize and Move a Chart</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de-DE" b="0" i="0" u="none" strike="noStrike" baseline="0" smtClean="0">
                <a:latin typeface="Segoe"/>
                <a:ea typeface="ＭＳ ゴシック"/>
              </a:rPr>
              <a:t>Drag to reposition </a:t>
            </a:r>
            <a:br>
              <a:rPr lang="de-DE" b="0" i="0" u="none" strike="noStrike" baseline="0" smtClean="0">
                <a:latin typeface="Segoe"/>
                <a:ea typeface="ＭＳ ゴシック"/>
              </a:rPr>
            </a:br>
            <a:r>
              <a:rPr lang="de-DE" b="0" i="0" u="none" strike="noStrike" baseline="0" smtClean="0">
                <a:latin typeface="Segoe"/>
                <a:ea typeface="ＭＳ ゴシック"/>
              </a:rPr>
              <a:t>the chart so that it </a:t>
            </a:r>
            <a:br>
              <a:rPr lang="de-DE" b="0" i="0" u="none" strike="noStrike" baseline="0" smtClean="0">
                <a:latin typeface="Segoe"/>
                <a:ea typeface="ＭＳ ゴシック"/>
              </a:rPr>
            </a:br>
            <a:r>
              <a:rPr lang="de-DE" b="0" i="0" u="none" strike="noStrike" baseline="0" smtClean="0">
                <a:latin typeface="Segoe"/>
                <a:ea typeface="ＭＳ ゴシック"/>
              </a:rPr>
              <a:t>is </a:t>
            </a:r>
            <a:r>
              <a:rPr lang="de-DE" b="1" i="0" u="none" strike="noStrike" baseline="0" smtClean="0">
                <a:latin typeface="Segoe"/>
                <a:ea typeface="ＭＳ ゴシック"/>
              </a:rPr>
              <a:t>centered </a:t>
            </a:r>
            <a:br>
              <a:rPr lang="de-DE" b="1" i="0" u="none" strike="noStrike" baseline="0" smtClean="0">
                <a:latin typeface="Segoe"/>
                <a:ea typeface="ＭＳ ゴシック"/>
              </a:rPr>
            </a:br>
            <a:r>
              <a:rPr lang="de-DE" b="1" i="0" u="none" strike="noStrike" baseline="0" smtClean="0">
                <a:latin typeface="Segoe"/>
                <a:ea typeface="ＭＳ ゴシック"/>
              </a:rPr>
              <a:t>attractively</a:t>
            </a:r>
            <a:r>
              <a:rPr lang="de-DE" b="0" i="0" u="none" strike="noStrike" baseline="0" smtClean="0">
                <a:latin typeface="Segoe"/>
                <a:ea typeface="ＭＳ ゴシック"/>
              </a:rPr>
              <a:t> on the </a:t>
            </a:r>
            <a:br>
              <a:rPr lang="de-DE" b="0" i="0" u="none" strike="noStrike" baseline="0" smtClean="0">
                <a:latin typeface="Segoe"/>
                <a:ea typeface="ＭＳ ゴシック"/>
              </a:rPr>
            </a:br>
            <a:r>
              <a:rPr lang="de-DE" b="0" i="0" u="none" strike="noStrike" baseline="0" smtClean="0">
                <a:latin typeface="Segoe"/>
                <a:ea typeface="ＭＳ ゴシック"/>
              </a:rPr>
              <a:t>slide (right).</a:t>
            </a:r>
          </a:p>
          <a:p>
            <a:pPr lvl="1" rtl="0">
              <a:buAutoNum type="arabicPeriod" startAt="5"/>
            </a:pPr>
            <a:r>
              <a:rPr lang="de-DE" b="0" i="0" u="none" strike="noStrike" baseline="0" smtClean="0">
                <a:latin typeface="Segoe"/>
                <a:ea typeface="ＭＳ ゴシック"/>
              </a:rPr>
              <a:t>Click </a:t>
            </a:r>
            <a:r>
              <a:rPr lang="de-DE" b="1" i="0" u="none" strike="noStrike" baseline="0" smtClean="0">
                <a:latin typeface="Segoe"/>
                <a:ea typeface="ＭＳ ゴシック"/>
              </a:rPr>
              <a:t>outside of </a:t>
            </a:r>
            <a:br>
              <a:rPr lang="de-DE" b="1" i="0" u="none" strike="noStrike" baseline="0" smtClean="0">
                <a:latin typeface="Segoe"/>
                <a:ea typeface="ＭＳ ゴシック"/>
              </a:rPr>
            </a:br>
            <a:r>
              <a:rPr lang="de-DE" b="1" i="0" u="none" strike="noStrike" baseline="0" smtClean="0">
                <a:latin typeface="Segoe"/>
                <a:ea typeface="ＭＳ ゴシック"/>
              </a:rPr>
              <a:t>the placeholder</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and then </a:t>
            </a:r>
            <a:r>
              <a:rPr lang="de-DE" b="1" i="0" u="none" strike="noStrike" baseline="0" smtClean="0">
                <a:latin typeface="Segoe"/>
                <a:ea typeface="ＭＳ ゴシック"/>
              </a:rPr>
              <a:t>SAVE</a:t>
            </a:r>
            <a:r>
              <a:rPr lang="de-DE" b="0" i="0" u="none" strike="noStrike" baseline="0" smtClean="0">
                <a:latin typeface="Segoe"/>
                <a:ea typeface="ＭＳ ゴシック"/>
              </a:rPr>
              <a:t> the </a:t>
            </a:r>
            <a:br>
              <a:rPr lang="de-DE" b="0" i="0" u="none" strike="noStrike" baseline="0" smtClean="0">
                <a:latin typeface="Segoe"/>
                <a:ea typeface="ＭＳ ゴシック"/>
              </a:rPr>
            </a:br>
            <a:r>
              <a:rPr lang="de-DE" b="0" i="0" u="none" strike="noStrike" baseline="0" smtClean="0">
                <a:latin typeface="Segoe"/>
                <a:ea typeface="ＭＳ ゴシック"/>
              </a:rPr>
              <a:t>presentation.</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the </a:t>
            </a:r>
            <a:br>
              <a:rPr lang="de-DE" b="0" i="0" u="none" strike="noStrike" baseline="0" smtClean="0">
                <a:latin typeface="Segoe"/>
                <a:ea typeface="ＭＳ ゴシック"/>
              </a:rPr>
            </a:br>
            <a:r>
              <a:rPr lang="de-DE" b="0" i="0" u="none" strike="noStrike" baseline="0" smtClean="0">
                <a:latin typeface="Segoe"/>
                <a:ea typeface="ＭＳ ゴシック"/>
              </a:rPr>
              <a:t>presentation open to </a:t>
            </a:r>
            <a:br>
              <a:rPr lang="de-DE" b="0" i="0" u="none" strike="noStrike" baseline="0" smtClean="0">
                <a:latin typeface="Segoe"/>
                <a:ea typeface="ＭＳ ゴシック"/>
              </a:rPr>
            </a:br>
            <a:r>
              <a:rPr lang="de-DE"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6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733" y="1608667"/>
            <a:ext cx="4758267" cy="3562692"/>
          </a:xfrm>
          <a:prstGeom prst="rect">
            <a:avLst/>
          </a:prstGeom>
        </p:spPr>
      </p:pic>
    </p:spTree>
    <p:extLst>
      <p:ext uri="{BB962C8B-B14F-4D97-AF65-F5344CB8AC3E}">
        <p14:creationId xmlns:p14="http://schemas.microsoft.com/office/powerpoint/2010/main" val="273183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Choose a Different Chart Type</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Revenues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In PowerPoint, click the </a:t>
            </a:r>
            <a:r>
              <a:rPr lang="de-DE" b="1" i="0" u="none" strike="noStrike" baseline="0" smtClean="0">
                <a:latin typeface="Segoe"/>
                <a:ea typeface="ＭＳ ゴシック"/>
              </a:rPr>
              <a:t>Change Chart Type</a:t>
            </a:r>
            <a:r>
              <a:rPr lang="de-DE" b="0" i="0" u="none" strike="noStrike" baseline="0" smtClean="0">
                <a:latin typeface="Segoe"/>
                <a:ea typeface="ＭＳ ゴシック"/>
              </a:rPr>
              <a:t> button on the Chart Tools Design tab. The Change Chart Type dialog box opens showing the same chart types that appeared when you first created the chart.</a:t>
            </a:r>
          </a:p>
          <a:p>
            <a:pPr lvl="1" rtl="0"/>
            <a:r>
              <a:rPr lang="de-DE" b="0" i="0" u="none" strike="noStrike" baseline="0" smtClean="0">
                <a:latin typeface="Segoe"/>
                <a:ea typeface="ＭＳ ゴシック"/>
              </a:rPr>
              <a:t>On the list of chart types at the left, click </a:t>
            </a:r>
            <a:r>
              <a:rPr lang="de-DE" b="1" i="0" u="none" strike="noStrike" baseline="0" smtClean="0">
                <a:latin typeface="Segoe"/>
                <a:ea typeface="ＭＳ ゴシック"/>
              </a:rPr>
              <a:t>Bar</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521501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Choose a Different Chart Type</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de-DE" sz="2000" b="0" i="0" u="none" strike="noStrike" baseline="0" smtClean="0">
                <a:latin typeface="Segoe"/>
                <a:ea typeface="ＭＳ ゴシック"/>
              </a:rPr>
              <a:t>Click the </a:t>
            </a:r>
            <a:r>
              <a:rPr lang="de-DE" sz="2000" b="1" i="0" u="none" strike="noStrike" baseline="0" smtClean="0">
                <a:latin typeface="Segoe"/>
                <a:ea typeface="ＭＳ ゴシック"/>
              </a:rPr>
              <a:t>3-D </a:t>
            </a:r>
            <a:br>
              <a:rPr lang="de-DE" sz="2000" b="1" i="0" u="none" strike="noStrike" baseline="0" smtClean="0">
                <a:latin typeface="Segoe"/>
                <a:ea typeface="ＭＳ ゴシック"/>
              </a:rPr>
            </a:br>
            <a:r>
              <a:rPr lang="de-DE" sz="2000" b="1" i="0" u="none" strike="noStrike" baseline="0" smtClean="0">
                <a:latin typeface="Segoe"/>
                <a:ea typeface="ＭＳ ゴシック"/>
              </a:rPr>
              <a:t>Clustered Bar</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0" i="0" u="none" strike="noStrike" baseline="0" smtClean="0">
                <a:latin typeface="Segoe"/>
                <a:ea typeface="ＭＳ ゴシック"/>
              </a:rPr>
              <a:t>subtype, and then </a:t>
            </a:r>
            <a:br>
              <a:rPr lang="de-DE" sz="2000" b="0" i="0" u="none" strike="noStrike" baseline="0" smtClean="0">
                <a:latin typeface="Segoe"/>
                <a:ea typeface="ＭＳ ゴシック"/>
              </a:rPr>
            </a:br>
            <a:r>
              <a:rPr lang="de-DE" sz="2000" b="0" i="0" u="none" strike="noStrike" baseline="0" smtClean="0">
                <a:latin typeface="Segoe"/>
                <a:ea typeface="ＭＳ ゴシック"/>
              </a:rPr>
              <a:t>click </a:t>
            </a:r>
            <a:r>
              <a:rPr lang="de-DE" sz="2000" b="1" i="0" u="none" strike="noStrike" baseline="0" smtClean="0">
                <a:latin typeface="Segoe"/>
                <a:ea typeface="ＭＳ ゴシック"/>
              </a:rPr>
              <a:t>OK</a:t>
            </a:r>
            <a:r>
              <a:rPr lang="de-DE" sz="2000" b="0" i="0" u="none" strike="noStrike" baseline="0" smtClean="0">
                <a:latin typeface="Segoe"/>
                <a:ea typeface="ＭＳ ゴシック"/>
              </a:rPr>
              <a:t>. The </a:t>
            </a:r>
            <a:br>
              <a:rPr lang="de-DE" sz="2000" b="0" i="0" u="none" strike="noStrike" baseline="0" smtClean="0">
                <a:latin typeface="Segoe"/>
                <a:ea typeface="ＭＳ ゴシック"/>
              </a:rPr>
            </a:br>
            <a:r>
              <a:rPr lang="de-DE" sz="2000" b="0" i="0" u="none" strike="noStrike" baseline="0" smtClean="0">
                <a:latin typeface="Segoe"/>
                <a:ea typeface="ＭＳ ゴシック"/>
              </a:rPr>
              <a:t>columns change </a:t>
            </a:r>
            <a:br>
              <a:rPr lang="de-DE" sz="2000" b="0" i="0" u="none" strike="noStrike" baseline="0" smtClean="0">
                <a:latin typeface="Segoe"/>
                <a:ea typeface="ＭＳ ゴシック"/>
              </a:rPr>
            </a:br>
            <a:r>
              <a:rPr lang="de-DE" sz="2000" b="0" i="0" u="none" strike="noStrike" baseline="0" smtClean="0">
                <a:latin typeface="Segoe"/>
                <a:ea typeface="ＭＳ ゴシック"/>
              </a:rPr>
              <a:t>to horizontal bars </a:t>
            </a:r>
            <a:br>
              <a:rPr lang="de-DE" sz="2000" b="0" i="0" u="none" strike="noStrike" baseline="0" smtClean="0">
                <a:latin typeface="Segoe"/>
                <a:ea typeface="ＭＳ ゴシック"/>
              </a:rPr>
            </a:br>
            <a:r>
              <a:rPr lang="de-DE" sz="2000" b="0" i="0" u="none" strike="noStrike" baseline="0" smtClean="0">
                <a:latin typeface="Segoe"/>
                <a:ea typeface="ＭＳ ゴシック"/>
              </a:rPr>
              <a:t>(right)</a:t>
            </a:r>
            <a:r>
              <a:rPr lang="de-DE" sz="2000" b="0" i="0" u="none" strike="noStrike" baseline="0" smtClean="0">
                <a:latin typeface="Times New Roman"/>
                <a:ea typeface="ＭＳ ゴシック"/>
              </a:rPr>
              <a:t>.</a:t>
            </a:r>
          </a:p>
          <a:p>
            <a:pPr lvl="1" rtl="0">
              <a:buAutoNum type="arabicPeriod" startAt="4"/>
            </a:pPr>
            <a:r>
              <a:rPr lang="de-DE" sz="2000" i="0" u="none" strike="noStrike" baseline="0" smtClean="0">
                <a:latin typeface="Segoe"/>
                <a:ea typeface="ＭＳ ゴシック"/>
              </a:rPr>
              <a:t> </a:t>
            </a:r>
            <a:r>
              <a:rPr lang="de-DE" sz="2000" b="1" i="0" u="none" strike="noStrike" baseline="0" smtClean="0">
                <a:latin typeface="Segoe"/>
                <a:ea typeface="ＭＳ ゴシック"/>
              </a:rPr>
              <a:t>SAVE</a:t>
            </a:r>
            <a:r>
              <a:rPr lang="de-DE" sz="2000" b="0" i="0" u="none" strike="noStrike" baseline="0" smtClean="0">
                <a:latin typeface="Segoe"/>
                <a:ea typeface="ＭＳ ゴシック"/>
              </a:rPr>
              <a:t> the </a:t>
            </a:r>
            <a:br>
              <a:rPr lang="de-DE" sz="2000" b="0" i="0" u="none" strike="noStrike" baseline="0" smtClean="0">
                <a:latin typeface="Segoe"/>
                <a:ea typeface="ＭＳ ゴシック"/>
              </a:rPr>
            </a:br>
            <a:r>
              <a:rPr lang="de-DE" sz="2000" b="0" i="0" u="none" strike="noStrike" baseline="0" smtClean="0">
                <a:latin typeface="Segoe"/>
                <a:ea typeface="ＭＳ ゴシック"/>
              </a:rPr>
              <a:t>presentation and </a:t>
            </a:r>
            <a:br>
              <a:rPr lang="de-DE" sz="2000" b="0" i="0" u="none" strike="noStrike" baseline="0" smtClean="0">
                <a:latin typeface="Segoe"/>
                <a:ea typeface="ＭＳ ゴシック"/>
              </a:rPr>
            </a:br>
            <a:r>
              <a:rPr lang="de-DE" sz="2000" b="0" i="0" u="none" strike="noStrike" baseline="0" smtClean="0">
                <a:latin typeface="Segoe"/>
                <a:ea typeface="ＭＳ ゴシック"/>
              </a:rPr>
              <a:t>close it. Leave </a:t>
            </a:r>
            <a:br>
              <a:rPr lang="de-DE" sz="2000" b="0" i="0" u="none" strike="noStrike" baseline="0" smtClean="0">
                <a:latin typeface="Segoe"/>
                <a:ea typeface="ＭＳ ゴシック"/>
              </a:rPr>
            </a:br>
            <a:r>
              <a:rPr lang="de-DE" sz="2000" b="0" i="0" u="none" strike="noStrike" baseline="0" smtClean="0">
                <a:latin typeface="Segoe"/>
                <a:ea typeface="ＭＳ ゴシック"/>
              </a:rPr>
              <a:t>PowerPoint open for the next exercise.</a:t>
            </a:r>
          </a:p>
          <a:p>
            <a:pPr lvl="0" rtl="0"/>
            <a:r>
              <a:rPr lang="de-DE" sz="2000" b="1" i="0" u="none" strike="noStrike" baseline="0" smtClean="0">
                <a:latin typeface="Segoe"/>
                <a:ea typeface="ＭＳ ゴシック"/>
              </a:rPr>
              <a:t>PAUSE</a:t>
            </a:r>
            <a:r>
              <a:rPr lang="de-DE" sz="2000" b="0" i="0" u="none" strike="noStrike" baseline="0" smtClean="0">
                <a:latin typeface="Times New Roman"/>
                <a:ea typeface="ＭＳ ゴシック"/>
              </a:rPr>
              <a:t>.</a:t>
            </a:r>
          </a:p>
          <a:p>
            <a:pPr lvl="0" rtl="0"/>
            <a:r>
              <a:rPr lang="de-DE" sz="2000" b="0" i="0" u="none" strike="noStrike" baseline="0" smtClean="0">
                <a:latin typeface="Segoe"/>
                <a:ea typeface="ＭＳ ゴシック"/>
              </a:rPr>
              <a:t>You can change any chart type to any other type, but the result may not always be what you expect, and you may lose some data.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6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160" y="1600200"/>
            <a:ext cx="5178840" cy="2937933"/>
          </a:xfrm>
          <a:prstGeom prst="rect">
            <a:avLst/>
          </a:prstGeom>
        </p:spPr>
      </p:pic>
    </p:spTree>
    <p:extLst>
      <p:ext uri="{BB962C8B-B14F-4D97-AF65-F5344CB8AC3E}">
        <p14:creationId xmlns:p14="http://schemas.microsoft.com/office/powerpoint/2010/main" val="418212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Edit a Chart’s Data</a:t>
            </a: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GET READY.</a:t>
            </a:r>
            <a:r>
              <a:rPr lang="de-DE" b="0" i="0" u="none" strike="noStrike" baseline="0" smtClean="0">
                <a:latin typeface="Segoe"/>
                <a:ea typeface="ＭＳ ゴシック"/>
              </a:rPr>
              <a:t> To edit a chart’s data, do the following:</a:t>
            </a:r>
          </a:p>
          <a:p>
            <a:pPr lvl="1" rtl="0"/>
            <a:r>
              <a:rPr lang="de-DE" i="0" u="none" strike="noStrike" baseline="0" smtClean="0">
                <a:latin typeface="Segoe"/>
                <a:ea typeface="ＭＳ ゴシック"/>
              </a:rPr>
              <a:t> </a:t>
            </a:r>
            <a:r>
              <a:rPr lang="de-DE" b="1" i="0" u="none" strike="noStrike" baseline="0" smtClean="0">
                <a:latin typeface="Segoe"/>
                <a:ea typeface="ＭＳ ゴシック"/>
              </a:rPr>
              <a:t>OPEN</a:t>
            </a:r>
            <a:r>
              <a:rPr lang="de-DE" b="0" i="0" u="none" strike="noStrike" baseline="0" smtClean="0">
                <a:latin typeface="Segoe"/>
                <a:ea typeface="ＭＳ ゴシック"/>
              </a:rPr>
              <a:t> the </a:t>
            </a:r>
            <a:r>
              <a:rPr lang="de-DE" b="1" i="1" u="none" strike="noStrike" baseline="0" smtClean="0">
                <a:latin typeface="Segoe"/>
                <a:ea typeface="ＭＳ ゴシック"/>
              </a:rPr>
              <a:t>Pricing</a:t>
            </a:r>
            <a:r>
              <a:rPr lang="de-DE" b="0" i="0" u="none" strike="noStrike" baseline="0" smtClean="0">
                <a:latin typeface="Segoe"/>
                <a:ea typeface="ＭＳ ゴシック"/>
              </a:rPr>
              <a:t> presentation and save it as </a:t>
            </a:r>
            <a:r>
              <a:rPr lang="de-DE" b="1" i="1" u="none" strike="noStrike" baseline="0" smtClean="0">
                <a:latin typeface="Segoe"/>
                <a:ea typeface="ＭＳ ゴシック"/>
              </a:rPr>
              <a:t>Pricing Final</a:t>
            </a:r>
            <a:r>
              <a:rPr lang="de-DE" b="0" i="1" u="none" strike="noStrike" baseline="0" smtClean="0">
                <a:latin typeface="Segoe"/>
                <a:ea typeface="ＭＳ ゴシック"/>
              </a:rPr>
              <a:t>. </a:t>
            </a:r>
            <a:r>
              <a:rPr lang="de-DE" b="0" i="0" u="none" strike="noStrike" baseline="0" smtClean="0">
                <a:latin typeface="Segoe"/>
                <a:ea typeface="ＭＳ ゴシック"/>
              </a:rPr>
              <a:t>Examine the </a:t>
            </a:r>
            <a:r>
              <a:rPr lang="de-DE" b="1" i="0" u="none" strike="noStrike" baseline="0" smtClean="0">
                <a:latin typeface="Segoe"/>
                <a:ea typeface="ＭＳ ゴシック"/>
              </a:rPr>
              <a:t>information </a:t>
            </a:r>
            <a:r>
              <a:rPr lang="de-DE" b="0" i="0" u="none" strike="noStrike" baseline="0" smtClean="0">
                <a:latin typeface="Segoe"/>
                <a:ea typeface="ＭＳ ゴシック"/>
              </a:rPr>
              <a:t>on the slides, and notice that the </a:t>
            </a:r>
            <a:r>
              <a:rPr lang="de-DE" b="1" i="0" u="none" strike="noStrike" baseline="0" smtClean="0">
                <a:latin typeface="Segoe"/>
                <a:ea typeface="ＭＳ ゴシック"/>
              </a:rPr>
              <a:t>dates on the title slide</a:t>
            </a:r>
            <a:r>
              <a:rPr lang="de-DE" b="0" i="0" u="none" strike="noStrike" baseline="0" smtClean="0">
                <a:latin typeface="Segoe"/>
                <a:ea typeface="ＭＳ ゴシック"/>
              </a:rPr>
              <a:t> do not agree with the dates on the chart.</a:t>
            </a:r>
          </a:p>
          <a:p>
            <a:pPr lvl="1" rtl="0"/>
            <a:r>
              <a:rPr lang="de-DE" b="0" i="0" u="none" strike="noStrike" baseline="0" smtClean="0">
                <a:latin typeface="Segoe"/>
                <a:ea typeface="ＭＳ ゴシック"/>
              </a:rPr>
              <a:t>Go to </a:t>
            </a:r>
            <a:r>
              <a:rPr lang="de-DE" b="1" i="0" u="none" strike="noStrike" baseline="0" smtClean="0">
                <a:latin typeface="Segoe"/>
                <a:ea typeface="ＭＳ ゴシック"/>
              </a:rPr>
              <a:t>slide 2</a:t>
            </a:r>
            <a:r>
              <a:rPr lang="de-DE" b="0" i="0" u="none" strike="noStrike" baseline="0" smtClean="0">
                <a:latin typeface="Segoe"/>
                <a:ea typeface="ＭＳ ゴシック"/>
              </a:rPr>
              <a:t> and click the </a:t>
            </a:r>
            <a:r>
              <a:rPr lang="de-DE" b="1" i="0" u="none" strike="noStrike" baseline="0" smtClean="0">
                <a:latin typeface="Segoe"/>
                <a:ea typeface="ＭＳ ゴシック"/>
              </a:rPr>
              <a:t>chart</a:t>
            </a:r>
            <a:r>
              <a:rPr lang="de-DE" b="0" i="0" u="none" strike="noStrike" baseline="0" smtClean="0">
                <a:latin typeface="Segoe"/>
                <a:ea typeface="ＭＳ ゴシック"/>
              </a:rPr>
              <a:t> to select it.</a:t>
            </a:r>
          </a:p>
          <a:p>
            <a:pPr lvl="1" rtl="0"/>
            <a:r>
              <a:rPr lang="de-DE" b="0" i="0" u="none" strike="noStrike" baseline="0" smtClean="0">
                <a:latin typeface="Segoe"/>
                <a:ea typeface="ＭＳ ゴシック"/>
              </a:rPr>
              <a:t>On the Chart Tools Design tab, click the </a:t>
            </a:r>
            <a:r>
              <a:rPr lang="de-DE" b="1" i="0" u="none" strike="noStrike" baseline="0" smtClean="0">
                <a:latin typeface="Segoe"/>
                <a:ea typeface="ＭＳ ゴシック"/>
              </a:rPr>
              <a:t>Edit Data</a:t>
            </a:r>
            <a:r>
              <a:rPr lang="de-DE" b="0" i="0" u="none" strike="noStrike" baseline="0" smtClean="0">
                <a:latin typeface="Segoe"/>
                <a:ea typeface="ＭＳ ゴシック"/>
              </a:rPr>
              <a:t> button in the Data group. The data worksheet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3731148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Edit a Chart’s Data</a:t>
            </a:r>
          </a:p>
        </p:txBody>
      </p:sp>
      <p:sp>
        <p:nvSpPr>
          <p:cNvPr id="3" name="Text Placeholder 2"/>
          <p:cNvSpPr>
            <a:spLocks noGrp="1"/>
          </p:cNvSpPr>
          <p:nvPr>
            <p:ph type="body" idx="1"/>
          </p:nvPr>
        </p:nvSpPr>
        <p:spPr/>
        <p:txBody>
          <a:bodyPr/>
          <a:lstStyle/>
          <a:p>
            <a:pPr lvl="1" rtl="0">
              <a:buFont typeface="+mj-lt"/>
              <a:buAutoNum type="arabicPeriod" startAt="4"/>
            </a:pPr>
            <a:r>
              <a:rPr lang="de-DE" sz="2000" b="0" i="0" u="none" strike="noStrike" baseline="0" smtClean="0">
                <a:latin typeface="Segoe"/>
                <a:ea typeface="ＭＳ ゴシック"/>
              </a:rPr>
              <a:t>Click cell </a:t>
            </a:r>
            <a:r>
              <a:rPr lang="de-DE" sz="2000" b="1" i="0" u="none" strike="noStrike" baseline="0" smtClean="0">
                <a:latin typeface="Segoe"/>
                <a:ea typeface="ＭＳ ゴシック"/>
              </a:rPr>
              <a:t>B1</a:t>
            </a:r>
            <a:r>
              <a:rPr lang="de-DE" sz="2000" b="0" i="0" u="none" strike="noStrike" baseline="0" smtClean="0">
                <a:latin typeface="Segoe"/>
                <a:ea typeface="ＭＳ ゴシック"/>
              </a:rPr>
              <a:t> and type </a:t>
            </a:r>
            <a:r>
              <a:rPr lang="de-DE" sz="2000" b="1" i="0" u="none" strike="noStrike" baseline="0" smtClean="0">
                <a:latin typeface="Segoe"/>
                <a:ea typeface="ＭＳ ゴシック"/>
              </a:rPr>
              <a:t>2011</a:t>
            </a:r>
            <a:r>
              <a:rPr lang="de-DE" sz="2000" b="0" i="0" u="none" strike="noStrike" baseline="0" smtClean="0">
                <a:latin typeface="Segoe"/>
                <a:ea typeface="ＭＳ ゴシック"/>
              </a:rPr>
              <a:t>, replacing the current entry there. Then press </a:t>
            </a:r>
            <a:r>
              <a:rPr lang="de-DE" sz="2000" b="1" i="0" u="none" strike="noStrike" baseline="0" smtClean="0">
                <a:latin typeface="Segoe"/>
                <a:ea typeface="ＭＳ ゴシック"/>
              </a:rPr>
              <a:t>Tab</a:t>
            </a:r>
            <a:r>
              <a:rPr lang="de-DE" sz="2000" b="0" i="0" u="none" strike="noStrike" baseline="0" smtClean="0">
                <a:latin typeface="Segoe"/>
                <a:ea typeface="ＭＳ ゴシック"/>
              </a:rPr>
              <a:t> to move to cell </a:t>
            </a:r>
            <a:r>
              <a:rPr lang="de-DE" sz="2000" b="1" i="0" u="none" strike="noStrike" baseline="0" smtClean="0">
                <a:latin typeface="Segoe"/>
                <a:ea typeface="ＭＳ ゴシック"/>
              </a:rPr>
              <a:t>C1</a:t>
            </a:r>
            <a:r>
              <a:rPr lang="de-DE" sz="2000" b="0" i="0" u="none" strike="noStrike" baseline="0" smtClean="0">
                <a:latin typeface="Segoe"/>
                <a:ea typeface="ＭＳ ゴシック"/>
              </a:rPr>
              <a:t>, and type </a:t>
            </a:r>
            <a:r>
              <a:rPr lang="de-DE" sz="2000" b="1" i="0" u="none" strike="noStrike" baseline="0" smtClean="0">
                <a:latin typeface="Segoe"/>
                <a:ea typeface="ＭＳ ゴシック"/>
              </a:rPr>
              <a:t>2012</a:t>
            </a:r>
            <a:r>
              <a:rPr lang="de-DE" sz="2000" b="0" i="0" u="none" strike="noStrike" baseline="0" smtClean="0">
                <a:latin typeface="Segoe"/>
                <a:ea typeface="ＭＳ ゴシック"/>
              </a:rPr>
              <a:t>, replacing the current entry. Repeat the process for </a:t>
            </a:r>
            <a:r>
              <a:rPr lang="de-DE" sz="2000" b="1" i="0" u="none" strike="noStrike" baseline="0" smtClean="0">
                <a:latin typeface="Segoe"/>
                <a:ea typeface="ＭＳ ゴシック"/>
              </a:rPr>
              <a:t>D1</a:t>
            </a:r>
            <a:r>
              <a:rPr lang="de-DE" sz="2000" b="0" i="0" u="none" strike="noStrike" baseline="0" smtClean="0">
                <a:latin typeface="Segoe"/>
                <a:ea typeface="ＭＳ ゴシック"/>
              </a:rPr>
              <a:t> (</a:t>
            </a:r>
            <a:r>
              <a:rPr lang="de-DE" sz="2000" b="1" i="0" u="none" strike="noStrike" baseline="0" smtClean="0">
                <a:latin typeface="Segoe"/>
                <a:ea typeface="ＭＳ ゴシック"/>
              </a:rPr>
              <a:t>2013</a:t>
            </a:r>
            <a:r>
              <a:rPr lang="de-DE" sz="2000" b="0" i="0" u="none" strike="noStrike" baseline="0" smtClean="0">
                <a:latin typeface="Segoe"/>
                <a:ea typeface="ＭＳ ゴシック"/>
              </a:rPr>
              <a:t>) and </a:t>
            </a:r>
            <a:r>
              <a:rPr lang="de-DE" sz="2000" b="1" i="0" u="none" strike="noStrike" baseline="0" smtClean="0">
                <a:latin typeface="Segoe"/>
                <a:ea typeface="ＭＳ ゴシック"/>
              </a:rPr>
              <a:t>E1</a:t>
            </a:r>
            <a:r>
              <a:rPr lang="de-DE" sz="2000" b="0" i="0" u="none" strike="noStrike" baseline="0" smtClean="0">
                <a:latin typeface="Segoe"/>
                <a:ea typeface="ＭＳ ゴシック"/>
              </a:rPr>
              <a:t> (</a:t>
            </a:r>
            <a:r>
              <a:rPr lang="de-DE" sz="2000" b="1" i="0" u="none" strike="noStrike" baseline="0" smtClean="0">
                <a:latin typeface="Segoe"/>
                <a:ea typeface="ＭＳ ゴシック"/>
              </a:rPr>
              <a:t>2014</a:t>
            </a:r>
            <a:r>
              <a:rPr lang="de-DE" sz="2000" b="0" i="0" u="none" strike="noStrike" baseline="0" smtClean="0">
                <a:latin typeface="Segoe"/>
                <a:ea typeface="ＭＳ ゴシック"/>
              </a:rPr>
              <a:t>).</a:t>
            </a:r>
          </a:p>
          <a:p>
            <a:pPr lvl="1" rtl="0">
              <a:buAutoNum type="arabicPeriod" startAt="4"/>
            </a:pPr>
            <a:r>
              <a:rPr lang="de-DE" sz="2000" b="0" i="0" u="none" strike="noStrike" baseline="0" smtClean="0">
                <a:latin typeface="Segoe"/>
                <a:ea typeface="ＭＳ ゴシック"/>
              </a:rPr>
              <a:t>Click </a:t>
            </a:r>
            <a:r>
              <a:rPr lang="de-DE" sz="2000" b="1" i="0" u="none" strike="noStrike" baseline="0" smtClean="0">
                <a:latin typeface="Segoe"/>
                <a:ea typeface="ＭＳ ゴシック"/>
              </a:rPr>
              <a:t>column B’s column header</a:t>
            </a:r>
            <a:r>
              <a:rPr lang="de-DE" sz="2000" b="0" i="0" u="none" strike="noStrike" baseline="0" smtClean="0">
                <a:latin typeface="Segoe"/>
                <a:ea typeface="ＭＳ ゴシック"/>
              </a:rPr>
              <a:t> to select the entire column, and then </a:t>
            </a:r>
            <a:r>
              <a:rPr lang="de-DE" sz="2000" b="1" i="0" u="none" strike="noStrike" baseline="0" smtClean="0">
                <a:latin typeface="Segoe"/>
                <a:ea typeface="ＭＳ ゴシック"/>
              </a:rPr>
              <a:t>right-click</a:t>
            </a:r>
            <a:r>
              <a:rPr lang="de-DE" sz="2000" b="0" i="0" u="none" strike="noStrike" baseline="0" smtClean="0">
                <a:latin typeface="Segoe"/>
                <a:ea typeface="ＭＳ ゴシック"/>
              </a:rPr>
              <a:t> the column and click </a:t>
            </a:r>
            <a:r>
              <a:rPr lang="de-DE" sz="2000" b="1" i="0" u="none" strike="noStrike" baseline="0" smtClean="0">
                <a:latin typeface="Segoe"/>
                <a:ea typeface="ＭＳ ゴシック"/>
              </a:rPr>
              <a:t>Delete</a:t>
            </a:r>
            <a:r>
              <a:rPr lang="de-DE" sz="2000" b="0" i="0" u="none" strike="noStrike" baseline="0" smtClean="0">
                <a:latin typeface="Segoe"/>
                <a:ea typeface="ＭＳ ゴシック"/>
              </a:rPr>
              <a:t>. The data in the worksheet should now resemble the</a:t>
            </a:r>
            <a:r>
              <a:rPr lang="de-DE" sz="2000" b="0" i="0" u="none" strike="noStrike" smtClean="0">
                <a:latin typeface="Segoe"/>
                <a:ea typeface="ＭＳ ゴシック"/>
              </a:rPr>
              <a:t> f</a:t>
            </a:r>
            <a:r>
              <a:rPr lang="de-DE" sz="2000" b="0" i="0" u="none" strike="noStrike" baseline="0" smtClean="0">
                <a:latin typeface="Segoe"/>
                <a:ea typeface="ＭＳ ゴシック"/>
              </a:rPr>
              <a:t>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6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6733" y="3962400"/>
            <a:ext cx="5554133" cy="2207768"/>
          </a:xfrm>
          <a:prstGeom prst="rect">
            <a:avLst/>
          </a:prstGeom>
        </p:spPr>
      </p:pic>
    </p:spTree>
    <p:extLst>
      <p:ext uri="{BB962C8B-B14F-4D97-AF65-F5344CB8AC3E}">
        <p14:creationId xmlns:p14="http://schemas.microsoft.com/office/powerpoint/2010/main" val="2637381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Edit a Chart’s Data</a:t>
            </a:r>
          </a:p>
        </p:txBody>
      </p:sp>
      <p:sp>
        <p:nvSpPr>
          <p:cNvPr id="3" name="Text Placeholder 2"/>
          <p:cNvSpPr>
            <a:spLocks noGrp="1"/>
          </p:cNvSpPr>
          <p:nvPr>
            <p:ph type="body" idx="1"/>
          </p:nvPr>
        </p:nvSpPr>
        <p:spPr/>
        <p:txBody>
          <a:bodyPr/>
          <a:lstStyle/>
          <a:p>
            <a:pPr lvl="1">
              <a:lnSpc>
                <a:spcPct val="90000"/>
              </a:lnSpc>
              <a:buFont typeface="+mj-lt"/>
              <a:buAutoNum type="arabicPeriod" startAt="6"/>
            </a:pPr>
            <a:r>
              <a:rPr lang="de-DE">
                <a:latin typeface="Segoe"/>
                <a:ea typeface="ＭＳ ゴシック"/>
              </a:rPr>
              <a:t>Click the </a:t>
            </a:r>
            <a:r>
              <a:rPr lang="de-DE" b="1">
                <a:latin typeface="Segoe"/>
                <a:ea typeface="ＭＳ ゴシック"/>
              </a:rPr>
              <a:t>Edit Data in Microsoft Excel</a:t>
            </a:r>
            <a:r>
              <a:rPr lang="de-DE">
                <a:latin typeface="Segoe"/>
                <a:ea typeface="ＭＳ ゴシック"/>
              </a:rPr>
              <a:t> icon on the worksheet window’s toolbar. The data opens in Excel.</a:t>
            </a:r>
          </a:p>
          <a:p>
            <a:pPr lvl="1">
              <a:lnSpc>
                <a:spcPct val="90000"/>
              </a:lnSpc>
              <a:buAutoNum type="arabicPeriod" startAt="6"/>
            </a:pPr>
            <a:r>
              <a:rPr lang="de-DE">
                <a:latin typeface="Segoe"/>
                <a:ea typeface="ＭＳ ゴシック"/>
              </a:rPr>
              <a:t>Click cell </a:t>
            </a:r>
            <a:r>
              <a:rPr lang="de-DE" b="1">
                <a:latin typeface="Segoe"/>
                <a:ea typeface="ＭＳ ゴシック"/>
              </a:rPr>
              <a:t>A3</a:t>
            </a:r>
            <a:r>
              <a:rPr lang="de-DE">
                <a:latin typeface="Segoe"/>
                <a:ea typeface="ＭＳ ゴシック"/>
              </a:rPr>
              <a:t> and type </a:t>
            </a:r>
            <a:r>
              <a:rPr lang="de-DE" b="1">
                <a:latin typeface="Segoe"/>
                <a:ea typeface="ＭＳ ゴシック"/>
              </a:rPr>
              <a:t>Equipment Rental</a:t>
            </a:r>
            <a:r>
              <a:rPr lang="de-DE">
                <a:latin typeface="Segoe"/>
                <a:ea typeface="ＭＳ ゴシック"/>
              </a:rPr>
              <a:t>, replacing the current entry there.</a:t>
            </a:r>
          </a:p>
          <a:p>
            <a:pPr lvl="1" rtl="0">
              <a:lnSpc>
                <a:spcPct val="90000"/>
              </a:lnSpc>
              <a:buFont typeface="+mj-lt"/>
              <a:buAutoNum type="arabicPeriod" startAt="8"/>
            </a:pPr>
            <a:r>
              <a:rPr lang="de-DE" b="0" i="0" u="none" strike="noStrike" baseline="0" smtClean="0">
                <a:latin typeface="Segoe"/>
                <a:ea typeface="ＭＳ ゴシック"/>
              </a:rPr>
              <a:t>Close the </a:t>
            </a:r>
            <a:r>
              <a:rPr lang="de-DE" b="1" i="0" u="none" strike="noStrike" baseline="0" smtClean="0">
                <a:latin typeface="Segoe"/>
                <a:ea typeface="ＭＳ ゴシック"/>
              </a:rPr>
              <a:t>Excel window</a:t>
            </a:r>
            <a:r>
              <a:rPr lang="de-DE" b="0" i="0" u="none" strike="noStrike" baseline="0" smtClean="0">
                <a:latin typeface="Segoe"/>
                <a:ea typeface="ＭＳ ゴシック"/>
              </a:rPr>
              <a:t> and return to </a:t>
            </a:r>
            <a:r>
              <a:rPr lang="de-DE" b="1" i="0" u="none" strike="noStrike" baseline="0" smtClean="0">
                <a:latin typeface="Segoe"/>
                <a:ea typeface="ＭＳ ゴシック"/>
              </a:rPr>
              <a:t>PowerPoint</a:t>
            </a:r>
            <a:r>
              <a:rPr lang="de-DE" b="0" i="0" u="none" strike="noStrike" baseline="0" smtClean="0">
                <a:latin typeface="Segoe"/>
                <a:ea typeface="ＭＳ ゴシック"/>
              </a:rPr>
              <a:t>.  Select the chart again if it is not still selected.</a:t>
            </a:r>
          </a:p>
          <a:p>
            <a:pPr lvl="1" rtl="0">
              <a:lnSpc>
                <a:spcPct val="90000"/>
              </a:lnSpc>
              <a:buAutoNum type="arabicPeriod" startAt="8"/>
            </a:pPr>
            <a:r>
              <a:rPr lang="de-DE" b="0" i="0" u="none" strike="noStrike" baseline="0" smtClean="0">
                <a:latin typeface="Segoe"/>
                <a:ea typeface="ＭＳ ゴシック"/>
              </a:rPr>
              <a:t>If the Switch Row/Column button is available on the Chart Tools Design tab, click it to </a:t>
            </a:r>
            <a:r>
              <a:rPr lang="de-DE" b="1" i="0" u="none" strike="noStrike" baseline="0" smtClean="0">
                <a:latin typeface="Segoe"/>
                <a:ea typeface="ＭＳ ゴシック"/>
              </a:rPr>
              <a:t>switch rows and columns</a:t>
            </a:r>
            <a:r>
              <a:rPr lang="de-DE" b="0" i="0" u="none" strike="noStrike" baseline="0" smtClean="0">
                <a:latin typeface="Segoe"/>
                <a:ea typeface="ＭＳ ゴシック"/>
              </a:rPr>
              <a:t>. If it is not, do the following to switch rows and columns:</a:t>
            </a:r>
          </a:p>
          <a:p>
            <a:pPr marL="457200" lvl="1" indent="0" rtl="0">
              <a:lnSpc>
                <a:spcPct val="90000"/>
              </a:lnSpc>
              <a:buNone/>
            </a:pPr>
            <a:r>
              <a:rPr lang="de-DE" b="0" i="0" u="none" strike="noStrike" baseline="0" smtClean="0">
                <a:latin typeface="Segoe"/>
                <a:ea typeface="ＭＳ ゴシック"/>
              </a:rPr>
              <a:t>					a. Click </a:t>
            </a:r>
            <a:r>
              <a:rPr lang="de-DE" b="1" i="0" u="none" strike="noStrike" baseline="0" smtClean="0">
                <a:latin typeface="Segoe"/>
                <a:ea typeface="ＭＳ ゴシック"/>
              </a:rPr>
              <a:t>Select Data</a:t>
            </a:r>
            <a:r>
              <a:rPr lang="de-DE" b="0" i="0" u="none" strike="noStrike" baseline="0" smtClean="0">
                <a:latin typeface="Segoe"/>
                <a:ea typeface="ＭＳ ゴシック"/>
              </a:rPr>
              <a:t>. The Select Data Source dialog box opens.</a:t>
            </a:r>
          </a:p>
          <a:p>
            <a:pPr marL="457200" lvl="1" indent="0" rtl="0">
              <a:lnSpc>
                <a:spcPct val="90000"/>
              </a:lnSpc>
              <a:buNone/>
            </a:pPr>
            <a:r>
              <a:rPr lang="de-DE" b="0" i="0" u="none" strike="noStrike" baseline="0" smtClean="0">
                <a:latin typeface="Segoe"/>
                <a:ea typeface="ＭＳ ゴシック"/>
              </a:rPr>
              <a:t>b. Click </a:t>
            </a:r>
            <a:r>
              <a:rPr lang="de-DE" b="1" i="0" u="none" strike="noStrike" baseline="0" smtClean="0">
                <a:latin typeface="Segoe"/>
                <a:ea typeface="ＭＳ ゴシック"/>
              </a:rPr>
              <a:t>Switch Row/Column</a:t>
            </a:r>
            <a:r>
              <a:rPr lang="de-DE" b="0" i="0" u="none" strike="noStrike" baseline="0" smtClean="0">
                <a:latin typeface="Segoe"/>
                <a:ea typeface="ＭＳ ゴシック"/>
              </a:rPr>
              <a:t> (see next slide).</a:t>
            </a:r>
          </a:p>
          <a:p>
            <a:pPr marL="457200" lvl="1" indent="0" rtl="0">
              <a:lnSpc>
                <a:spcPct val="90000"/>
              </a:lnSpc>
              <a:buNone/>
            </a:pPr>
            <a:r>
              <a:rPr lang="de-DE" b="0" i="0" u="none" strike="noStrike" baseline="0" smtClean="0">
                <a:latin typeface="Segoe"/>
                <a:ea typeface="ＭＳ ゴシック"/>
              </a:rPr>
              <a:t>c. Click </a:t>
            </a:r>
            <a:r>
              <a:rPr lang="de-DE" b="1" i="0" u="none" strike="noStrike" baseline="0" smtClean="0">
                <a:latin typeface="Segoe"/>
                <a:ea typeface="ＭＳ ゴシック"/>
              </a:rPr>
              <a:t>OK</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360202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atin typeface="Segoe"/>
                <a:ea typeface="ＭＳ ゴシック"/>
              </a:rPr>
              <a:t>Step by Step: Edit a Chart’s Data</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17</a:t>
            </a:fld>
            <a:endParaRPr lang="en-US" dirty="0"/>
          </a:p>
        </p:txBody>
      </p:sp>
      <p:pic>
        <p:nvPicPr>
          <p:cNvPr id="9" name="Content Placeholder 8" descr="0509.png"/>
          <p:cNvPicPr>
            <a:picLocks noGrp="1" noChangeAspect="1"/>
          </p:cNvPicPr>
          <p:nvPr>
            <p:ph idx="1"/>
          </p:nvPr>
        </p:nvPicPr>
        <p:blipFill>
          <a:blip r:embed="rId2">
            <a:extLst>
              <a:ext uri="{28A0092B-C50C-407E-A947-70E740481C1C}">
                <a14:useLocalDpi xmlns:a14="http://schemas.microsoft.com/office/drawing/2010/main" val="0"/>
              </a:ext>
            </a:extLst>
          </a:blip>
          <a:srcRect t="2965" b="2965"/>
          <a:stretch>
            <a:fillRect/>
          </a:stretch>
        </p:blipFill>
        <p:spPr>
          <a:xfrm>
            <a:off x="1524000" y="1752600"/>
            <a:ext cx="6808764" cy="4097867"/>
          </a:xfrm>
        </p:spPr>
      </p:pic>
    </p:spTree>
    <p:extLst>
      <p:ext uri="{BB962C8B-B14F-4D97-AF65-F5344CB8AC3E}">
        <p14:creationId xmlns:p14="http://schemas.microsoft.com/office/powerpoint/2010/main" val="283934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Edit a Chart’s Data</a:t>
            </a:r>
          </a:p>
        </p:txBody>
      </p:sp>
      <p:sp>
        <p:nvSpPr>
          <p:cNvPr id="3" name="Text Placeholder 2"/>
          <p:cNvSpPr>
            <a:spLocks noGrp="1"/>
          </p:cNvSpPr>
          <p:nvPr>
            <p:ph type="body" idx="1"/>
          </p:nvPr>
        </p:nvSpPr>
        <p:spPr/>
        <p:txBody>
          <a:bodyPr/>
          <a:lstStyle/>
          <a:p>
            <a:pPr lvl="1" rtl="0">
              <a:buFont typeface="+mj-lt"/>
              <a:buAutoNum type="arabicPeriod" startAt="10"/>
            </a:pPr>
            <a:r>
              <a:rPr lang="de-DE" b="0" i="0" u="none" strike="noStrike" baseline="0" smtClean="0">
                <a:latin typeface="Segoe"/>
                <a:ea typeface="ＭＳ ゴシック"/>
              </a:rPr>
              <a:t>Click the </a:t>
            </a:r>
            <a:r>
              <a:rPr lang="de-DE" b="1" i="0" u="none" strike="noStrike" baseline="0" smtClean="0">
                <a:latin typeface="Segoe"/>
                <a:ea typeface="ＭＳ ゴシック"/>
              </a:rPr>
              <a:t>Switch Row/Column</a:t>
            </a:r>
            <a:r>
              <a:rPr lang="de-DE" b="0" i="0" u="none" strike="noStrike" baseline="0" smtClean="0">
                <a:latin typeface="Segoe"/>
                <a:ea typeface="ＭＳ ゴシック"/>
              </a:rPr>
              <a:t> button on the Chart Tools Design tab to switch the rows and columns back to their original settings. (Even if the button was unavailable in step 9, it will be available now.)</a:t>
            </a:r>
          </a:p>
          <a:p>
            <a:pPr lvl="1" rtl="0">
              <a:buAutoNum type="arabicPeriod" startAt="10"/>
            </a:pPr>
            <a:r>
              <a:rPr lang="de-DE" b="0" i="0" u="none" strike="noStrike" baseline="0" smtClean="0">
                <a:latin typeface="Segoe"/>
                <a:ea typeface="ＭＳ ゴシック"/>
              </a:rPr>
              <a:t>Close the worksheet window if it is still open.</a:t>
            </a:r>
          </a:p>
          <a:p>
            <a:pPr lvl="1" rtl="0">
              <a:buAutoNum type="arabicPeriod" startAt="10"/>
            </a:pPr>
            <a:r>
              <a:rPr lang="de-DE" i="0" u="none" strike="noStrike" baseline="0" smtClean="0">
                <a:latin typeface="Segoe"/>
                <a:ea typeface="ＭＳ ゴシック"/>
              </a:rPr>
              <a:t> </a:t>
            </a:r>
            <a:r>
              <a:rPr lang="de-DE" b="1" i="0" u="none" strike="noStrike" baseline="0" smtClean="0">
                <a:latin typeface="Segoe"/>
                <a:ea typeface="ＭＳ ゴシック"/>
              </a:rPr>
              <a:t>SAVE</a:t>
            </a:r>
            <a:r>
              <a:rPr lang="de-DE" b="0" i="0" u="none" strike="noStrike" baseline="0" smtClean="0">
                <a:latin typeface="Segoe"/>
                <a:ea typeface="ＭＳ ゴシック"/>
              </a:rPr>
              <a:t> the presentation.</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2658553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and Modify a Quick Layout</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Pricing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With the chart on </a:t>
            </a:r>
            <a:br>
              <a:rPr lang="de-DE" b="0" i="0" u="none" strike="noStrike" baseline="0" smtClean="0">
                <a:latin typeface="Segoe"/>
                <a:ea typeface="ＭＳ ゴシック"/>
              </a:rPr>
            </a:br>
            <a:r>
              <a:rPr lang="de-DE" b="0" i="0" u="none" strike="noStrike" baseline="0" smtClean="0">
                <a:latin typeface="Segoe"/>
                <a:ea typeface="ＭＳ ゴシック"/>
              </a:rPr>
              <a:t>slide 2 selected, click </a:t>
            </a:r>
            <a:br>
              <a:rPr lang="de-DE" b="0" i="0" u="none" strike="noStrike" baseline="0" smtClean="0">
                <a:latin typeface="Segoe"/>
                <a:ea typeface="ＭＳ ゴシック"/>
              </a:rPr>
            </a:br>
            <a:r>
              <a:rPr lang="de-DE" b="0" i="0" u="none" strike="noStrike" baseline="0" smtClean="0">
                <a:latin typeface="Segoe"/>
                <a:ea typeface="ＭＳ ゴシック"/>
              </a:rPr>
              <a:t>the </a:t>
            </a:r>
            <a:r>
              <a:rPr lang="de-DE" b="1" i="0" u="none" strike="noStrike" baseline="0" smtClean="0">
                <a:latin typeface="Segoe"/>
                <a:ea typeface="ＭＳ ゴシック"/>
              </a:rPr>
              <a:t>Quick Layout</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button on the Chart </a:t>
            </a:r>
            <a:br>
              <a:rPr lang="de-DE" b="0" i="0" u="none" strike="noStrike" baseline="0" smtClean="0">
                <a:latin typeface="Segoe"/>
                <a:ea typeface="ＭＳ ゴシック"/>
              </a:rPr>
            </a:br>
            <a:r>
              <a:rPr lang="de-DE" b="0" i="0" u="none" strike="noStrike" baseline="0" smtClean="0">
                <a:latin typeface="Segoe"/>
                <a:ea typeface="ＭＳ ゴシック"/>
              </a:rPr>
              <a:t>Tools Design tab. The</a:t>
            </a:r>
            <a:br>
              <a:rPr lang="de-DE" b="0" i="0" u="none" strike="noStrike" baseline="0" smtClean="0">
                <a:latin typeface="Segoe"/>
                <a:ea typeface="ＭＳ ゴシック"/>
              </a:rPr>
            </a:br>
            <a:r>
              <a:rPr lang="de-DE" b="0" i="0" u="none" strike="noStrike" baseline="0" smtClean="0">
                <a:latin typeface="Segoe"/>
                <a:ea typeface="ＭＳ ゴシック"/>
              </a:rPr>
              <a:t>Chart Layout gallery </a:t>
            </a:r>
            <a:br>
              <a:rPr lang="de-DE" b="0" i="0" u="none" strike="noStrike" baseline="0" smtClean="0">
                <a:latin typeface="Segoe"/>
                <a:ea typeface="ＭＳ ゴシック"/>
              </a:rPr>
            </a:br>
            <a:r>
              <a:rPr lang="de-DE" b="0" i="0" u="none" strike="noStrike" baseline="0" smtClean="0">
                <a:latin typeface="Segoe"/>
                <a:ea typeface="ＭＳ ゴシック"/>
              </a:rPr>
              <a:t>displays (right)</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6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147" y="1998133"/>
            <a:ext cx="3975420" cy="4192980"/>
          </a:xfrm>
          <a:prstGeom prst="rect">
            <a:avLst/>
          </a:prstGeom>
        </p:spPr>
      </p:pic>
    </p:spTree>
    <p:extLst>
      <p:ext uri="{BB962C8B-B14F-4D97-AF65-F5344CB8AC3E}">
        <p14:creationId xmlns:p14="http://schemas.microsoft.com/office/powerpoint/2010/main" val="3300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6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195733" cy="2217283"/>
          </a:xfrm>
          <a:prstGeom prst="rect">
            <a:avLst/>
          </a:prstGeom>
        </p:spPr>
      </p:pic>
    </p:spTree>
    <p:extLst>
      <p:ext uri="{BB962C8B-B14F-4D97-AF65-F5344CB8AC3E}">
        <p14:creationId xmlns:p14="http://schemas.microsoft.com/office/powerpoint/2010/main" val="2829355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and Modify a Quick Layout</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de-DE" b="0" i="0" u="none" strike="noStrike" baseline="0" smtClean="0">
                <a:latin typeface="Segoe"/>
                <a:ea typeface="ＭＳ ゴシック"/>
              </a:rPr>
              <a:t>Click </a:t>
            </a:r>
            <a:r>
              <a:rPr lang="de-DE" b="1" i="0" u="none" strike="noStrike" baseline="0" smtClean="0">
                <a:latin typeface="Segoe"/>
                <a:ea typeface="ＭＳ ゴシック"/>
              </a:rPr>
              <a:t>Layout 2</a:t>
            </a:r>
            <a:r>
              <a:rPr lang="de-DE" b="0" i="0" u="none" strike="noStrike" baseline="0" smtClean="0">
                <a:latin typeface="Segoe"/>
                <a:ea typeface="ＭＳ ゴシック"/>
              </a:rPr>
              <a:t> in </a:t>
            </a:r>
            <a:br>
              <a:rPr lang="de-DE" b="0" i="0" u="none" strike="noStrike" baseline="0" smtClean="0">
                <a:latin typeface="Segoe"/>
                <a:ea typeface="ＭＳ ゴシック"/>
              </a:rPr>
            </a:br>
            <a:r>
              <a:rPr lang="de-DE" b="0" i="0" u="none" strike="noStrike" baseline="0" smtClean="0">
                <a:latin typeface="Segoe"/>
                <a:ea typeface="ＭＳ ゴシック"/>
              </a:rPr>
              <a:t>the gallery. The </a:t>
            </a:r>
            <a:br>
              <a:rPr lang="de-DE" b="0" i="0" u="none" strike="noStrike" baseline="0" smtClean="0">
                <a:latin typeface="Segoe"/>
                <a:ea typeface="ＭＳ ゴシック"/>
              </a:rPr>
            </a:br>
            <a:r>
              <a:rPr lang="de-DE" b="0" i="0" u="none" strike="noStrike" baseline="0" smtClean="0">
                <a:latin typeface="Segoe"/>
                <a:ea typeface="ＭＳ ゴシック"/>
              </a:rPr>
              <a:t>layout is modified </a:t>
            </a:r>
            <a:br>
              <a:rPr lang="de-DE" b="0" i="0" u="none" strike="noStrike" baseline="0" smtClean="0">
                <a:latin typeface="Segoe"/>
                <a:ea typeface="ＭＳ ゴシック"/>
              </a:rPr>
            </a:br>
            <a:r>
              <a:rPr lang="de-DE" b="0" i="0" u="none" strike="noStrike" baseline="0" smtClean="0">
                <a:latin typeface="Segoe"/>
                <a:ea typeface="ＭＳ ゴシック"/>
              </a:rPr>
              <a:t>to place the legend </a:t>
            </a:r>
            <a:br>
              <a:rPr lang="de-DE" b="0" i="0" u="none" strike="noStrike" baseline="0" smtClean="0">
                <a:latin typeface="Segoe"/>
                <a:ea typeface="ＭＳ ゴシック"/>
              </a:rPr>
            </a:br>
            <a:r>
              <a:rPr lang="de-DE" b="0" i="0" u="none" strike="noStrike" baseline="0" smtClean="0">
                <a:latin typeface="Segoe"/>
                <a:ea typeface="ＭＳ ゴシック"/>
              </a:rPr>
              <a:t>above the chart </a:t>
            </a:r>
            <a:br>
              <a:rPr lang="de-DE" b="0" i="0" u="none" strike="noStrike" baseline="0" smtClean="0">
                <a:latin typeface="Segoe"/>
                <a:ea typeface="ＭＳ ゴシック"/>
              </a:rPr>
            </a:br>
            <a:r>
              <a:rPr lang="de-DE" b="0" i="0" u="none" strike="noStrike" baseline="0" smtClean="0">
                <a:latin typeface="Segoe"/>
                <a:ea typeface="ＭＳ ゴシック"/>
              </a:rPr>
              <a:t>and add data </a:t>
            </a:r>
            <a:br>
              <a:rPr lang="de-DE" b="0" i="0" u="none" strike="noStrike" baseline="0" smtClean="0">
                <a:latin typeface="Segoe"/>
                <a:ea typeface="ＭＳ ゴシック"/>
              </a:rPr>
            </a:br>
            <a:r>
              <a:rPr lang="de-DE" b="0" i="0" u="none" strike="noStrike" baseline="0" smtClean="0">
                <a:latin typeface="Segoe"/>
                <a:ea typeface="ＭＳ ゴシック"/>
              </a:rPr>
              <a:t>labels to each of </a:t>
            </a:r>
            <a:br>
              <a:rPr lang="de-DE" b="0" i="0" u="none" strike="noStrike" baseline="0" smtClean="0">
                <a:latin typeface="Segoe"/>
                <a:ea typeface="ＭＳ ゴシック"/>
              </a:rPr>
            </a:br>
            <a:r>
              <a:rPr lang="de-DE" b="0" i="0" u="none" strike="noStrike" baseline="0" smtClean="0">
                <a:latin typeface="Segoe"/>
                <a:ea typeface="ＭＳ ゴシック"/>
              </a:rPr>
              <a:t>the bars (right)</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6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00200"/>
            <a:ext cx="4732867" cy="3575293"/>
          </a:xfrm>
          <a:prstGeom prst="rect">
            <a:avLst/>
          </a:prstGeom>
        </p:spPr>
      </p:pic>
    </p:spTree>
    <p:extLst>
      <p:ext uri="{BB962C8B-B14F-4D97-AF65-F5344CB8AC3E}">
        <p14:creationId xmlns:p14="http://schemas.microsoft.com/office/powerpoint/2010/main" val="264198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and Modify a Quick Layout</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de-DE" b="0" i="0" u="none" strike="noStrike" baseline="0" smtClean="0">
                <a:latin typeface="Segoe"/>
                <a:ea typeface="ＭＳ ゴシック"/>
              </a:rPr>
              <a:t>Click the </a:t>
            </a:r>
            <a:r>
              <a:rPr lang="de-DE" b="1" i="0" u="none" strike="noStrike" baseline="0" smtClean="0">
                <a:latin typeface="Segoe"/>
                <a:ea typeface="ＭＳ ゴシック"/>
              </a:rPr>
              <a:t>Add Chart Element</a:t>
            </a:r>
            <a:r>
              <a:rPr lang="de-DE" b="0" i="0" u="none" strike="noStrike" baseline="0" smtClean="0">
                <a:latin typeface="Segoe"/>
                <a:ea typeface="ＭＳ ゴシック"/>
              </a:rPr>
              <a:t> button to open a menu, point to </a:t>
            </a:r>
            <a:r>
              <a:rPr lang="de-DE" b="1" i="0" u="none" strike="noStrike" baseline="0" smtClean="0">
                <a:latin typeface="Segoe"/>
                <a:ea typeface="ＭＳ ゴシック"/>
              </a:rPr>
              <a:t>Chart Title</a:t>
            </a:r>
            <a:r>
              <a:rPr lang="de-DE" b="0" i="0" u="none" strike="noStrike" baseline="0" smtClean="0">
                <a:latin typeface="Segoe"/>
                <a:ea typeface="ＭＳ ゴシック"/>
              </a:rPr>
              <a:t>, and click </a:t>
            </a:r>
            <a:r>
              <a:rPr lang="de-DE" b="1" i="0" u="none" strike="noStrike" baseline="0" smtClean="0">
                <a:latin typeface="Segoe"/>
                <a:ea typeface="ＭＳ ゴシック"/>
              </a:rPr>
              <a:t>None</a:t>
            </a:r>
            <a:r>
              <a:rPr lang="de-DE" b="0" i="0" u="none" strike="noStrike" baseline="0" smtClean="0">
                <a:latin typeface="Segoe"/>
                <a:ea typeface="ＭＳ ゴシック"/>
              </a:rPr>
              <a:t>. The chart title is removed. (It is not necessary beca use the slide itself provides a title.)</a:t>
            </a:r>
          </a:p>
          <a:p>
            <a:pPr lvl="1" rtl="0">
              <a:buAutoNum type="arabicPeriod" startAt="3"/>
            </a:pPr>
            <a:r>
              <a:rPr lang="de-DE" i="0" u="none" strike="noStrike" baseline="0" smtClean="0">
                <a:latin typeface="Segoe"/>
                <a:ea typeface="ＭＳ ゴシック"/>
              </a:rPr>
              <a:t> </a:t>
            </a:r>
            <a:r>
              <a:rPr lang="de-DE" b="1" i="0" u="none" strike="noStrike" baseline="0" smtClean="0">
                <a:latin typeface="Segoe"/>
                <a:ea typeface="ＭＳ ゴシック"/>
              </a:rPr>
              <a:t>SAVE</a:t>
            </a:r>
            <a:r>
              <a:rPr lang="de-DE" b="0" i="0" u="none" strike="noStrike" baseline="0" smtClean="0">
                <a:latin typeface="Segoe"/>
                <a:ea typeface="ＭＳ ゴシック"/>
              </a:rPr>
              <a:t> the presentation.</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1541802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Work with a Legend</a:t>
            </a: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Pricing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With the chart on slide 2 selected, click the </a:t>
            </a:r>
            <a:r>
              <a:rPr lang="de-DE" b="1" i="0" u="none" strike="noStrike" baseline="0" smtClean="0">
                <a:latin typeface="Segoe"/>
                <a:ea typeface="ＭＳ ゴシック"/>
              </a:rPr>
              <a:t>Chart Elements button</a:t>
            </a:r>
            <a:r>
              <a:rPr lang="de-DE" b="0" i="0" u="none" strike="noStrike" baseline="0" smtClean="0">
                <a:latin typeface="Segoe"/>
                <a:ea typeface="ＭＳ ゴシック"/>
              </a:rPr>
              <a:t>      to the right of the chart. The Chart Elements list appears.</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Legend</a:t>
            </a:r>
            <a:r>
              <a:rPr lang="de-DE" b="0" i="0" u="none" strike="noStrike" baseline="0" smtClean="0">
                <a:latin typeface="Segoe"/>
                <a:ea typeface="ＭＳ ゴシック"/>
              </a:rPr>
              <a:t> check box. The legend disappears.</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Legend</a:t>
            </a:r>
            <a:r>
              <a:rPr lang="de-DE" b="0" i="0" u="none" strike="noStrike" baseline="0" smtClean="0">
                <a:latin typeface="Segoe"/>
                <a:ea typeface="ＭＳ ゴシック"/>
              </a:rPr>
              <a:t> check box again. The legend reappears.</a:t>
            </a:r>
          </a:p>
          <a:p>
            <a:pPr lvl="1" rtl="0"/>
            <a:r>
              <a:rPr lang="de-DE" b="0" i="0" u="none" strike="noStrike" baseline="0" smtClean="0">
                <a:latin typeface="Segoe"/>
                <a:ea typeface="ＭＳ ゴシック"/>
              </a:rPr>
              <a:t>An arrow appears to its right. Then click the </a:t>
            </a:r>
            <a:r>
              <a:rPr lang="de-DE" b="1" i="0" u="none" strike="noStrike" baseline="0" smtClean="0">
                <a:latin typeface="Segoe"/>
                <a:ea typeface="ＭＳ ゴシック"/>
              </a:rPr>
              <a:t>arrow</a:t>
            </a:r>
            <a:r>
              <a:rPr lang="de-DE" b="0" i="0" u="none" strike="noStrike" baseline="0" smtClean="0">
                <a:latin typeface="Segoe"/>
                <a:ea typeface="ＭＳ ゴシック"/>
              </a:rPr>
              <a:t> to display a submenu.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ch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667000"/>
            <a:ext cx="319892" cy="334433"/>
          </a:xfrm>
          <a:prstGeom prst="rect">
            <a:avLst/>
          </a:prstGeom>
        </p:spPr>
      </p:pic>
    </p:spTree>
    <p:extLst>
      <p:ext uri="{BB962C8B-B14F-4D97-AF65-F5344CB8AC3E}">
        <p14:creationId xmlns:p14="http://schemas.microsoft.com/office/powerpoint/2010/main" val="376916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Work with a Legend</a:t>
            </a:r>
          </a:p>
        </p:txBody>
      </p:sp>
      <p:sp>
        <p:nvSpPr>
          <p:cNvPr id="3" name="Text Placeholder 2"/>
          <p:cNvSpPr>
            <a:spLocks noGrp="1"/>
          </p:cNvSpPr>
          <p:nvPr>
            <p:ph type="body" idx="1"/>
          </p:nvPr>
        </p:nvSpPr>
        <p:spPr/>
        <p:txBody>
          <a:bodyPr/>
          <a:lstStyle/>
          <a:p>
            <a:pPr lvl="1" rtl="0">
              <a:buFont typeface="+mj-lt"/>
              <a:buAutoNum type="arabicPeriod" startAt="5"/>
            </a:pPr>
            <a:r>
              <a:rPr lang="de-DE" b="0" i="0" u="none" strike="noStrike" baseline="0" smtClean="0">
                <a:latin typeface="Segoe"/>
                <a:ea typeface="ＭＳ ゴシック"/>
              </a:rPr>
              <a:t>Click </a:t>
            </a:r>
            <a:r>
              <a:rPr lang="de-DE" b="1" i="0" u="none" strike="noStrike" baseline="0" smtClean="0">
                <a:latin typeface="Segoe"/>
                <a:ea typeface="ＭＳ ゴシック"/>
              </a:rPr>
              <a:t>Bottom</a:t>
            </a:r>
            <a:r>
              <a:rPr lang="de-DE" b="0" i="0" u="none" strike="noStrike" baseline="0" smtClean="0">
                <a:latin typeface="Segoe"/>
                <a:ea typeface="ＭＳ ゴシック"/>
              </a:rPr>
              <a:t>. The legend moves below the chart (below).</a:t>
            </a:r>
          </a:p>
          <a:p>
            <a:pPr lvl="1" rtl="0">
              <a:buAutoNum type="arabicPeriod" startAt="5"/>
            </a:pPr>
            <a:r>
              <a:rPr lang="de-DE" b="0" i="0" u="none" strike="noStrike" baseline="0" smtClean="0">
                <a:latin typeface="Segoe"/>
                <a:ea typeface="ＭＳ ゴシック"/>
              </a:rPr>
              <a:t>Click the </a:t>
            </a:r>
            <a:r>
              <a:rPr lang="de-DE" b="1" i="0" u="none" strike="noStrike" baseline="0" smtClean="0">
                <a:latin typeface="Segoe"/>
                <a:ea typeface="ＭＳ ゴシック"/>
              </a:rPr>
              <a:t>arrow</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next to Legend </a:t>
            </a:r>
            <a:br>
              <a:rPr lang="de-DE" b="0" i="0" u="none" strike="noStrike" baseline="0" smtClean="0">
                <a:latin typeface="Segoe"/>
                <a:ea typeface="ＭＳ ゴシック"/>
              </a:rPr>
            </a:br>
            <a:r>
              <a:rPr lang="de-DE" b="0" i="0" u="none" strike="noStrike" baseline="0" smtClean="0">
                <a:latin typeface="Segoe"/>
                <a:ea typeface="ＭＳ ゴシック"/>
              </a:rPr>
              <a:t>to redisplay the </a:t>
            </a:r>
            <a:br>
              <a:rPr lang="de-DE" b="0" i="0" u="none" strike="noStrike" baseline="0" smtClean="0">
                <a:latin typeface="Segoe"/>
                <a:ea typeface="ＭＳ ゴシック"/>
              </a:rPr>
            </a:br>
            <a:r>
              <a:rPr lang="de-DE" b="0" i="0" u="none" strike="noStrike" baseline="0" smtClean="0">
                <a:latin typeface="Segoe"/>
                <a:ea typeface="ＭＳ ゴシック"/>
              </a:rPr>
              <a:t>submenu, and </a:t>
            </a:r>
            <a:br>
              <a:rPr lang="de-DE" b="0" i="0" u="none" strike="noStrike" baseline="0" smtClean="0">
                <a:latin typeface="Segoe"/>
                <a:ea typeface="ＭＳ ゴシック"/>
              </a:rPr>
            </a:br>
            <a:r>
              <a:rPr lang="de-DE" b="0" i="0" u="none" strike="noStrike" baseline="0" smtClean="0">
                <a:latin typeface="Segoe"/>
                <a:ea typeface="ＭＳ ゴシック"/>
              </a:rPr>
              <a:t>click </a:t>
            </a:r>
            <a:r>
              <a:rPr lang="de-DE" b="1" i="0" u="none" strike="noStrike" baseline="0" smtClean="0">
                <a:latin typeface="Segoe"/>
                <a:ea typeface="ＭＳ ゴシック"/>
              </a:rPr>
              <a:t>More </a:t>
            </a:r>
            <a:br>
              <a:rPr lang="de-DE" b="1" i="0" u="none" strike="noStrike" baseline="0" smtClean="0">
                <a:latin typeface="Segoe"/>
                <a:ea typeface="ＭＳ ゴシック"/>
              </a:rPr>
            </a:br>
            <a:r>
              <a:rPr lang="de-DE" b="1" i="0" u="none" strike="noStrike" baseline="0" smtClean="0">
                <a:latin typeface="Segoe"/>
                <a:ea typeface="ＭＳ ゴシック"/>
              </a:rPr>
              <a:t>Options…</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The Format </a:t>
            </a:r>
            <a:br>
              <a:rPr lang="de-DE" b="0" i="0" u="none" strike="noStrike" baseline="0" smtClean="0">
                <a:latin typeface="Segoe"/>
                <a:ea typeface="ＭＳ ゴシック"/>
              </a:rPr>
            </a:br>
            <a:r>
              <a:rPr lang="de-DE" b="0" i="0" u="none" strike="noStrike" baseline="0" smtClean="0">
                <a:latin typeface="Segoe"/>
                <a:ea typeface="ＭＳ ゴシック"/>
              </a:rPr>
              <a:t>Legend task pane </a:t>
            </a:r>
            <a:br>
              <a:rPr lang="de-DE" b="0" i="0" u="none" strike="noStrike" baseline="0" smtClean="0">
                <a:latin typeface="Segoe"/>
                <a:ea typeface="ＭＳ ゴシック"/>
              </a:rPr>
            </a:br>
            <a:r>
              <a:rPr lang="de-DE" b="0" i="0" u="none" strike="noStrike" baseline="0" smtClean="0">
                <a:latin typeface="Segoe"/>
                <a:ea typeface="ＭＳ ゴシック"/>
              </a:rPr>
              <a:t>opens.</a:t>
            </a:r>
          </a:p>
          <a:p>
            <a:pPr lvl="1" rtl="0">
              <a:buAutoNum type="arabicPeriod" startAt="5"/>
            </a:pPr>
            <a:r>
              <a:rPr lang="de-DE" b="0" i="0" u="none" strike="noStrike" baseline="0" smtClean="0">
                <a:latin typeface="Segoe"/>
                <a:ea typeface="ＭＳ ゴシック"/>
              </a:rPr>
              <a:t>Under Legend </a:t>
            </a:r>
            <a:br>
              <a:rPr lang="de-DE" b="0" i="0" u="none" strike="noStrike" baseline="0" smtClean="0">
                <a:latin typeface="Segoe"/>
                <a:ea typeface="ＭＳ ゴシック"/>
              </a:rPr>
            </a:br>
            <a:r>
              <a:rPr lang="de-DE" b="0" i="0" u="none" strike="noStrike" baseline="0" smtClean="0">
                <a:latin typeface="Segoe"/>
                <a:ea typeface="ＭＳ ゴシック"/>
              </a:rPr>
              <a:t>Position, click </a:t>
            </a:r>
            <a:r>
              <a:rPr lang="de-DE" b="1" i="0" u="none" strike="noStrike" baseline="0" smtClean="0">
                <a:latin typeface="Segoe"/>
                <a:ea typeface="ＭＳ ゴシック"/>
              </a:rPr>
              <a:t>Left</a:t>
            </a:r>
            <a:r>
              <a:rPr lang="de-DE" b="0" i="0" u="none" strike="noStrike" baseline="0" smtClean="0">
                <a:latin typeface="Segoe"/>
                <a:ea typeface="ＭＳ ゴシック"/>
              </a:rPr>
              <a:t>. The legend moves to the left of the chart area.</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6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057400"/>
            <a:ext cx="4597400" cy="3178977"/>
          </a:xfrm>
          <a:prstGeom prst="rect">
            <a:avLst/>
          </a:prstGeom>
        </p:spPr>
      </p:pic>
    </p:spTree>
    <p:extLst>
      <p:ext uri="{BB962C8B-B14F-4D97-AF65-F5344CB8AC3E}">
        <p14:creationId xmlns:p14="http://schemas.microsoft.com/office/powerpoint/2010/main" val="1870523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Work with a Legend</a:t>
            </a:r>
          </a:p>
        </p:txBody>
      </p:sp>
      <p:sp>
        <p:nvSpPr>
          <p:cNvPr id="3" name="Text Placeholder 2"/>
          <p:cNvSpPr>
            <a:spLocks noGrp="1"/>
          </p:cNvSpPr>
          <p:nvPr>
            <p:ph type="body" idx="1"/>
          </p:nvPr>
        </p:nvSpPr>
        <p:spPr/>
        <p:txBody>
          <a:bodyPr/>
          <a:lstStyle/>
          <a:p>
            <a:pPr lvl="1" rtl="0">
              <a:buFont typeface="+mj-lt"/>
              <a:buAutoNum type="arabicPeriod" startAt="8"/>
            </a:pPr>
            <a:r>
              <a:rPr lang="de-DE" b="0" i="0" u="none" strike="noStrike" baseline="0" smtClean="0">
                <a:latin typeface="Segoe"/>
                <a:ea typeface="ＭＳ ゴシック"/>
              </a:rPr>
              <a:t>Close the </a:t>
            </a:r>
            <a:r>
              <a:rPr lang="de-DE" b="1" i="0" u="none" strike="noStrike" baseline="0" smtClean="0">
                <a:latin typeface="Segoe"/>
                <a:ea typeface="ＭＳ ゴシック"/>
              </a:rPr>
              <a:t>task pane</a:t>
            </a:r>
            <a:r>
              <a:rPr lang="de-DE" b="0" i="0" u="none" strike="noStrike" baseline="0" smtClean="0">
                <a:latin typeface="Times New Roman"/>
                <a:ea typeface="ＭＳ ゴシック"/>
              </a:rPr>
              <a:t>.</a:t>
            </a:r>
          </a:p>
          <a:p>
            <a:pPr lvl="1" rtl="0">
              <a:buAutoNum type="arabicPeriod" startAt="8"/>
            </a:pPr>
            <a:r>
              <a:rPr lang="de-DE" b="0" i="0" u="none" strike="noStrike" baseline="0" smtClean="0">
                <a:latin typeface="Segoe"/>
                <a:ea typeface="ＭＳ ゴシック"/>
              </a:rPr>
              <a:t>Position the mouse </a:t>
            </a:r>
            <a:br>
              <a:rPr lang="de-DE" b="0" i="0" u="none" strike="noStrike" baseline="0" smtClean="0">
                <a:latin typeface="Segoe"/>
                <a:ea typeface="ＭＳ ゴシック"/>
              </a:rPr>
            </a:br>
            <a:r>
              <a:rPr lang="de-DE" b="0" i="0" u="none" strike="noStrike" baseline="0" smtClean="0">
                <a:latin typeface="Segoe"/>
                <a:ea typeface="ＭＳ ゴシック"/>
              </a:rPr>
              <a:t>pointer </a:t>
            </a:r>
            <a:r>
              <a:rPr lang="de-DE" b="1" i="0" u="none" strike="noStrike" baseline="0" smtClean="0">
                <a:latin typeface="Segoe"/>
                <a:ea typeface="ＭＳ ゴシック"/>
              </a:rPr>
              <a:t>over the </a:t>
            </a:r>
            <a:br>
              <a:rPr lang="de-DE" b="1" i="0" u="none" strike="noStrike" baseline="0" smtClean="0">
                <a:latin typeface="Segoe"/>
                <a:ea typeface="ＭＳ ゴシック"/>
              </a:rPr>
            </a:br>
            <a:r>
              <a:rPr lang="de-DE" b="1" i="0" u="none" strike="noStrike" baseline="0" smtClean="0">
                <a:latin typeface="Segoe"/>
                <a:ea typeface="ＭＳ ゴシック"/>
              </a:rPr>
              <a:t>border of the </a:t>
            </a:r>
            <a:br>
              <a:rPr lang="de-DE" b="1" i="0" u="none" strike="noStrike" baseline="0" smtClean="0">
                <a:latin typeface="Segoe"/>
                <a:ea typeface="ＭＳ ゴシック"/>
              </a:rPr>
            </a:br>
            <a:r>
              <a:rPr lang="de-DE" b="1" i="0" u="none" strike="noStrike" baseline="0" smtClean="0">
                <a:latin typeface="Segoe"/>
                <a:ea typeface="ＭＳ ゴシック"/>
              </a:rPr>
              <a:t>legend</a:t>
            </a:r>
            <a:r>
              <a:rPr lang="de-DE" b="0" i="0" u="none" strike="noStrike" baseline="0" smtClean="0">
                <a:latin typeface="Segoe"/>
                <a:ea typeface="ＭＳ ゴシック"/>
              </a:rPr>
              <a:t> and drag it </a:t>
            </a:r>
            <a:br>
              <a:rPr lang="de-DE" b="0" i="0" u="none" strike="noStrike" baseline="0" smtClean="0">
                <a:latin typeface="Segoe"/>
                <a:ea typeface="ＭＳ ゴシック"/>
              </a:rPr>
            </a:br>
            <a:r>
              <a:rPr lang="de-DE" b="0" i="0" u="none" strike="noStrike" baseline="0" smtClean="0">
                <a:latin typeface="Segoe"/>
                <a:ea typeface="ＭＳ ゴシック"/>
              </a:rPr>
              <a:t>to place it in the </a:t>
            </a:r>
            <a:br>
              <a:rPr lang="de-DE" b="0" i="0" u="none" strike="noStrike" baseline="0" smtClean="0">
                <a:latin typeface="Segoe"/>
                <a:ea typeface="ＭＳ ゴシック"/>
              </a:rPr>
            </a:br>
            <a:r>
              <a:rPr lang="de-DE" b="0" i="0" u="none" strike="noStrike" baseline="0" smtClean="0">
                <a:latin typeface="Segoe"/>
                <a:ea typeface="ＭＳ ゴシック"/>
              </a:rPr>
              <a:t>empty space above </a:t>
            </a:r>
            <a:br>
              <a:rPr lang="de-DE" b="0" i="0" u="none" strike="noStrike" baseline="0" smtClean="0">
                <a:latin typeface="Segoe"/>
                <a:ea typeface="ＭＳ ゴシック"/>
              </a:rPr>
            </a:br>
            <a:r>
              <a:rPr lang="de-DE" b="0" i="0" u="none" strike="noStrike" baseline="0" smtClean="0">
                <a:latin typeface="Segoe"/>
                <a:ea typeface="ＭＳ ゴシック"/>
              </a:rPr>
              <a:t>the Lift Pass bars </a:t>
            </a:r>
            <a:br>
              <a:rPr lang="de-DE" b="0" i="0" u="none" strike="noStrike" baseline="0" smtClean="0">
                <a:latin typeface="Segoe"/>
                <a:ea typeface="ＭＳ ゴシック"/>
              </a:rPr>
            </a:br>
            <a:r>
              <a:rPr lang="de-DE"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6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597400" cy="3474696"/>
          </a:xfrm>
          <a:prstGeom prst="rect">
            <a:avLst/>
          </a:prstGeom>
        </p:spPr>
      </p:pic>
    </p:spTree>
    <p:extLst>
      <p:ext uri="{BB962C8B-B14F-4D97-AF65-F5344CB8AC3E}">
        <p14:creationId xmlns:p14="http://schemas.microsoft.com/office/powerpoint/2010/main" val="1014724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Work with a Legend</a:t>
            </a:r>
          </a:p>
        </p:txBody>
      </p:sp>
      <p:sp>
        <p:nvSpPr>
          <p:cNvPr id="3" name="Text Placeholder 2"/>
          <p:cNvSpPr>
            <a:spLocks noGrp="1"/>
          </p:cNvSpPr>
          <p:nvPr>
            <p:ph type="body" idx="1"/>
          </p:nvPr>
        </p:nvSpPr>
        <p:spPr/>
        <p:txBody>
          <a:bodyPr/>
          <a:lstStyle/>
          <a:p>
            <a:pPr lvl="1" rtl="0">
              <a:buFont typeface="+mj-lt"/>
              <a:buAutoNum type="arabicPeriod" startAt="10"/>
            </a:pPr>
            <a:r>
              <a:rPr lang="de-DE" b="0" i="0" u="none" strike="noStrike" baseline="0" smtClean="0">
                <a:latin typeface="Segoe"/>
                <a:ea typeface="ＭＳ ゴシック"/>
              </a:rPr>
              <a:t>Drag the </a:t>
            </a:r>
            <a:r>
              <a:rPr lang="de-DE" b="1" i="0" u="none" strike="noStrike" baseline="0" smtClean="0">
                <a:latin typeface="Segoe"/>
                <a:ea typeface="ＭＳ ゴシック"/>
              </a:rPr>
              <a:t>left side </a:t>
            </a:r>
            <a:br>
              <a:rPr lang="de-DE" b="1" i="0" u="none" strike="noStrike" baseline="0" smtClean="0">
                <a:latin typeface="Segoe"/>
                <a:ea typeface="ＭＳ ゴシック"/>
              </a:rPr>
            </a:br>
            <a:r>
              <a:rPr lang="de-DE" b="1" i="0" u="none" strike="noStrike" baseline="0" smtClean="0">
                <a:latin typeface="Segoe"/>
                <a:ea typeface="ＭＳ ゴシック"/>
              </a:rPr>
              <a:t>selection handle</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on the legend’s </a:t>
            </a:r>
            <a:br>
              <a:rPr lang="de-DE" b="0" i="0" u="none" strike="noStrike" baseline="0" smtClean="0">
                <a:latin typeface="Segoe"/>
                <a:ea typeface="ＭＳ ゴシック"/>
              </a:rPr>
            </a:br>
            <a:r>
              <a:rPr lang="de-DE" b="0" i="0" u="none" strike="noStrike" baseline="0" smtClean="0">
                <a:latin typeface="Segoe"/>
                <a:ea typeface="ＭＳ ゴシック"/>
              </a:rPr>
              <a:t>frame to widen </a:t>
            </a:r>
            <a:br>
              <a:rPr lang="de-DE" b="0" i="0" u="none" strike="noStrike" baseline="0" smtClean="0">
                <a:latin typeface="Segoe"/>
                <a:ea typeface="ＭＳ ゴシック"/>
              </a:rPr>
            </a:br>
            <a:r>
              <a:rPr lang="de-DE" b="0" i="0" u="none" strike="noStrike" baseline="0" smtClean="0">
                <a:latin typeface="Segoe"/>
                <a:ea typeface="ＭＳ ゴシック"/>
              </a:rPr>
              <a:t>the legend so that </a:t>
            </a:r>
            <a:br>
              <a:rPr lang="de-DE" b="0" i="0" u="none" strike="noStrike" baseline="0" smtClean="0">
                <a:latin typeface="Segoe"/>
                <a:ea typeface="ＭＳ ゴシック"/>
              </a:rPr>
            </a:br>
            <a:r>
              <a:rPr lang="de-DE" b="0" i="0" u="none" strike="noStrike" baseline="0" smtClean="0">
                <a:latin typeface="Segoe"/>
                <a:ea typeface="ＭＳ ゴシック"/>
              </a:rPr>
              <a:t>all its content fits </a:t>
            </a:r>
            <a:br>
              <a:rPr lang="de-DE" b="0" i="0" u="none" strike="noStrike" baseline="0" smtClean="0">
                <a:latin typeface="Segoe"/>
                <a:ea typeface="ＭＳ ゴシック"/>
              </a:rPr>
            </a:br>
            <a:r>
              <a:rPr lang="de-DE" b="0" i="0" u="none" strike="noStrike" baseline="0" smtClean="0">
                <a:latin typeface="Segoe"/>
                <a:ea typeface="ＭＳ ゴシック"/>
              </a:rPr>
              <a:t>on a single line, </a:t>
            </a:r>
            <a:br>
              <a:rPr lang="de-DE" b="0" i="0" u="none" strike="noStrike" baseline="0" smtClean="0">
                <a:latin typeface="Segoe"/>
                <a:ea typeface="ＭＳ ゴシック"/>
              </a:rPr>
            </a:br>
            <a:r>
              <a:rPr lang="de-DE" b="0" i="0" u="none" strike="noStrike" baseline="0" smtClean="0">
                <a:latin typeface="Segoe"/>
                <a:ea typeface="ＭＳ ゴシック"/>
              </a:rPr>
              <a:t>and drag the</a:t>
            </a:r>
            <a:br>
              <a:rPr lang="de-DE" b="0" i="0" u="none" strike="noStrike" baseline="0" smtClean="0">
                <a:latin typeface="Segoe"/>
                <a:ea typeface="ＭＳ ゴシック"/>
              </a:rPr>
            </a:br>
            <a:r>
              <a:rPr lang="de-DE" b="0" i="0" u="none" strike="noStrike" baseline="0" smtClean="0">
                <a:latin typeface="Segoe"/>
                <a:ea typeface="ＭＳ ゴシック"/>
              </a:rPr>
              <a:t>bottom selection </a:t>
            </a:r>
            <a:br>
              <a:rPr lang="de-DE" b="0" i="0" u="none" strike="noStrike" baseline="0" smtClean="0">
                <a:latin typeface="Segoe"/>
                <a:ea typeface="ＭＳ ゴシック"/>
              </a:rPr>
            </a:br>
            <a:r>
              <a:rPr lang="de-DE" b="0" i="0" u="none" strike="noStrike" baseline="0" smtClean="0">
                <a:latin typeface="Segoe"/>
                <a:ea typeface="ＭＳ ゴシック"/>
              </a:rPr>
              <a:t>handle to decrease </a:t>
            </a:r>
            <a:br>
              <a:rPr lang="de-DE" b="0" i="0" u="none" strike="noStrike" baseline="0" smtClean="0">
                <a:latin typeface="Segoe"/>
                <a:ea typeface="ＭＳ ゴシック"/>
              </a:rPr>
            </a:br>
            <a:r>
              <a:rPr lang="de-DE" b="0" i="0" u="none" strike="noStrike" baseline="0" smtClean="0">
                <a:latin typeface="Segoe"/>
                <a:ea typeface="ＭＳ ゴシック"/>
              </a:rPr>
              <a:t>the legend height </a:t>
            </a:r>
            <a:br>
              <a:rPr lang="de-DE" b="0" i="0" u="none" strike="noStrike" baseline="0" smtClean="0">
                <a:latin typeface="Segoe"/>
                <a:ea typeface="ＭＳ ゴシック"/>
              </a:rPr>
            </a:br>
            <a:r>
              <a:rPr lang="de-DE"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6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00200"/>
            <a:ext cx="4826000" cy="3638176"/>
          </a:xfrm>
          <a:prstGeom prst="rect">
            <a:avLst/>
          </a:prstGeom>
        </p:spPr>
      </p:pic>
    </p:spTree>
    <p:extLst>
      <p:ext uri="{BB962C8B-B14F-4D97-AF65-F5344CB8AC3E}">
        <p14:creationId xmlns:p14="http://schemas.microsoft.com/office/powerpoint/2010/main" val="54511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latin typeface="Segoe"/>
                <a:ea typeface="ＭＳ ゴシック"/>
              </a:rPr>
              <a:t>Step by Step: Work with a Legend</a:t>
            </a:r>
            <a:endParaRPr lang="en-US"/>
          </a:p>
        </p:txBody>
      </p:sp>
      <p:sp>
        <p:nvSpPr>
          <p:cNvPr id="3" name="Content Placeholder 2"/>
          <p:cNvSpPr>
            <a:spLocks noGrp="1"/>
          </p:cNvSpPr>
          <p:nvPr>
            <p:ph idx="1"/>
          </p:nvPr>
        </p:nvSpPr>
        <p:spPr/>
        <p:txBody>
          <a:bodyPr/>
          <a:lstStyle/>
          <a:p>
            <a:pPr lvl="1">
              <a:buFont typeface="+mj-lt"/>
              <a:buAutoNum type="arabicPeriod" startAt="11"/>
            </a:pPr>
            <a:r>
              <a:rPr lang="de-DE">
                <a:latin typeface="Segoe"/>
                <a:ea typeface="ＭＳ ゴシック"/>
              </a:rPr>
              <a:t>On the Chart Tools Design tab, click </a:t>
            </a:r>
            <a:r>
              <a:rPr lang="de-DE" b="1">
                <a:latin typeface="Segoe"/>
                <a:ea typeface="ＭＳ ゴシック"/>
              </a:rPr>
              <a:t>Add Chart Element</a:t>
            </a:r>
            <a:r>
              <a:rPr lang="de-DE">
                <a:latin typeface="Segoe"/>
                <a:ea typeface="ＭＳ ゴシック"/>
              </a:rPr>
              <a:t>, point to </a:t>
            </a:r>
            <a:r>
              <a:rPr lang="de-DE" b="1">
                <a:latin typeface="Segoe"/>
                <a:ea typeface="ＭＳ ゴシック"/>
              </a:rPr>
              <a:t>Legend</a:t>
            </a:r>
            <a:r>
              <a:rPr lang="de-DE">
                <a:latin typeface="Segoe"/>
                <a:ea typeface="ＭＳ ゴシック"/>
              </a:rPr>
              <a:t>, and click </a:t>
            </a:r>
            <a:r>
              <a:rPr lang="de-DE" b="1">
                <a:latin typeface="Segoe"/>
                <a:ea typeface="ＭＳ ゴシック"/>
              </a:rPr>
              <a:t>Bottom</a:t>
            </a:r>
            <a:r>
              <a:rPr lang="de-DE">
                <a:latin typeface="Segoe"/>
                <a:ea typeface="ＭＳ ゴシック"/>
              </a:rPr>
              <a:t> to move the legend below the chart.</a:t>
            </a:r>
          </a:p>
          <a:p>
            <a:pPr lvl="1">
              <a:buAutoNum type="arabicPeriod" startAt="11"/>
            </a:pPr>
            <a:r>
              <a:rPr lang="de-DE">
                <a:latin typeface="Segoe"/>
                <a:ea typeface="ＭＳ ゴシック"/>
              </a:rPr>
              <a:t> </a:t>
            </a:r>
            <a:r>
              <a:rPr lang="de-DE" b="1">
                <a:latin typeface="Segoe"/>
                <a:ea typeface="ＭＳ ゴシック"/>
              </a:rPr>
              <a:t>SAVE</a:t>
            </a:r>
            <a:r>
              <a:rPr lang="de-DE">
                <a:latin typeface="Segoe"/>
                <a:ea typeface="ＭＳ ゴシック"/>
              </a:rPr>
              <a:t> the presentation.</a:t>
            </a:r>
          </a:p>
          <a:p>
            <a:pPr lvl="0">
              <a:buClr>
                <a:srgbClr val="DD5900"/>
              </a:buClr>
            </a:pPr>
            <a:r>
              <a:rPr lang="de-DE" b="1">
                <a:latin typeface="Segoe"/>
                <a:ea typeface="ＭＳ ゴシック"/>
              </a:rPr>
              <a:t>PAUSE</a:t>
            </a:r>
            <a:r>
              <a:rPr lang="de-DE">
                <a:latin typeface="Segoe"/>
                <a:ea typeface="ＭＳ ゴシック"/>
              </a:rPr>
              <a:t>. </a:t>
            </a:r>
            <a:r>
              <a:rPr lang="de-DE" b="1">
                <a:latin typeface="Segoe"/>
                <a:ea typeface="ＭＳ ゴシック"/>
              </a:rPr>
              <a:t>LEAVE</a:t>
            </a:r>
            <a:r>
              <a:rPr lang="de-DE">
                <a:latin typeface="Segoe"/>
                <a:ea typeface="ＭＳ ゴシック"/>
              </a:rPr>
              <a:t> the presentation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280347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Add and Delete Chart Elements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Pricing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Click the chart on </a:t>
            </a:r>
            <a:r>
              <a:rPr lang="de-DE" b="1" i="0" u="none" strike="noStrike" baseline="0" smtClean="0">
                <a:latin typeface="Segoe"/>
                <a:ea typeface="ＭＳ ゴシック"/>
              </a:rPr>
              <a:t>slide 2</a:t>
            </a:r>
            <a:r>
              <a:rPr lang="de-DE" b="0" i="0" u="none" strike="noStrike" baseline="0" smtClean="0">
                <a:latin typeface="Segoe"/>
                <a:ea typeface="ＭＳ ゴシック"/>
              </a:rPr>
              <a:t> to </a:t>
            </a:r>
            <a:br>
              <a:rPr lang="de-DE" b="0" i="0" u="none" strike="noStrike" baseline="0" smtClean="0">
                <a:latin typeface="Segoe"/>
                <a:ea typeface="ＭＳ ゴシック"/>
              </a:rPr>
            </a:br>
            <a:r>
              <a:rPr lang="de-DE" b="0" i="0" u="none" strike="noStrike" baseline="0" smtClean="0">
                <a:latin typeface="Segoe"/>
                <a:ea typeface="ＭＳ ゴシック"/>
              </a:rPr>
              <a:t>select it, and click the </a:t>
            </a:r>
            <a:r>
              <a:rPr lang="de-DE" b="1" i="0" u="none" strike="noStrike" baseline="0" smtClean="0">
                <a:latin typeface="Segoe"/>
                <a:ea typeface="ＭＳ ゴシック"/>
              </a:rPr>
              <a:t>Chart </a:t>
            </a:r>
            <a:br>
              <a:rPr lang="de-DE" b="1" i="0" u="none" strike="noStrike" baseline="0" smtClean="0">
                <a:latin typeface="Segoe"/>
                <a:ea typeface="ＭＳ ゴシック"/>
              </a:rPr>
            </a:br>
            <a:r>
              <a:rPr lang="de-DE" b="1" i="0" u="none" strike="noStrike" baseline="0" smtClean="0">
                <a:latin typeface="Segoe"/>
                <a:ea typeface="ＭＳ ゴシック"/>
              </a:rPr>
              <a:t>Tools Design</a:t>
            </a:r>
            <a:r>
              <a:rPr lang="de-DE" b="0" i="0" u="none" strike="noStrike" baseline="0" smtClean="0">
                <a:latin typeface="Segoe"/>
                <a:ea typeface="ＭＳ ゴシック"/>
              </a:rPr>
              <a:t> tab.</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Add Chart Element</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button, point to </a:t>
            </a:r>
            <a:r>
              <a:rPr lang="de-DE" b="1" i="0" u="none" strike="noStrike" baseline="0" smtClean="0">
                <a:latin typeface="Segoe"/>
                <a:ea typeface="ＭＳ ゴシック"/>
              </a:rPr>
              <a:t>Gridlines</a:t>
            </a:r>
            <a:r>
              <a:rPr lang="de-DE" b="0" i="0" u="none" strike="noStrike" baseline="0" smtClean="0">
                <a:latin typeface="Segoe"/>
                <a:ea typeface="ＭＳ ゴシック"/>
              </a:rPr>
              <a:t>, and </a:t>
            </a:r>
            <a:br>
              <a:rPr lang="de-DE" b="0" i="0" u="none" strike="noStrike" baseline="0" smtClean="0">
                <a:latin typeface="Segoe"/>
                <a:ea typeface="ＭＳ ゴシック"/>
              </a:rPr>
            </a:br>
            <a:r>
              <a:rPr lang="de-DE" b="0" i="0" u="none" strike="noStrike" baseline="0" smtClean="0">
                <a:latin typeface="Segoe"/>
                <a:ea typeface="ＭＳ ゴシック"/>
              </a:rPr>
              <a:t>click </a:t>
            </a:r>
            <a:r>
              <a:rPr lang="de-DE" b="1" i="0" u="none" strike="noStrike" baseline="0" smtClean="0">
                <a:latin typeface="Segoe"/>
                <a:ea typeface="ＭＳ ゴシック"/>
              </a:rPr>
              <a:t>Primary</a:t>
            </a:r>
            <a:r>
              <a:rPr lang="de-DE" b="0" i="0" u="none" strike="noStrike" baseline="0" smtClean="0">
                <a:latin typeface="Segoe"/>
                <a:ea typeface="ＭＳ ゴシック"/>
              </a:rPr>
              <a:t> </a:t>
            </a:r>
            <a:r>
              <a:rPr lang="de-DE" b="1" i="0" u="none" strike="noStrike" baseline="0" smtClean="0">
                <a:latin typeface="Segoe"/>
                <a:ea typeface="ＭＳ ゴシック"/>
              </a:rPr>
              <a:t>Major Horizontal </a:t>
            </a:r>
            <a:br>
              <a:rPr lang="de-DE" b="1" i="0" u="none" strike="noStrike" baseline="0" smtClean="0">
                <a:latin typeface="Segoe"/>
                <a:ea typeface="ＭＳ ゴシック"/>
              </a:rPr>
            </a:br>
            <a:r>
              <a:rPr lang="de-DE" b="0" i="0" u="none" strike="noStrike" baseline="0" smtClean="0">
                <a:latin typeface="Segoe"/>
                <a:ea typeface="ＭＳ ゴシック"/>
              </a:rPr>
              <a:t>(right). Horizontal gridlines are </a:t>
            </a:r>
            <a:br>
              <a:rPr lang="de-DE" b="0" i="0" u="none" strike="noStrike" baseline="0" smtClean="0">
                <a:latin typeface="Segoe"/>
                <a:ea typeface="ＭＳ ゴシック"/>
              </a:rPr>
            </a:br>
            <a:r>
              <a:rPr lang="de-DE" b="0" i="0" u="none" strike="noStrike" baseline="0" smtClean="0">
                <a:latin typeface="Segoe"/>
                <a:ea typeface="ＭＳ ゴシック"/>
              </a:rPr>
              <a:t>added to the chart.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6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981200"/>
            <a:ext cx="3019141" cy="4119023"/>
          </a:xfrm>
          <a:prstGeom prst="rect">
            <a:avLst/>
          </a:prstGeom>
        </p:spPr>
      </p:pic>
    </p:spTree>
    <p:extLst>
      <p:ext uri="{BB962C8B-B14F-4D97-AF65-F5344CB8AC3E}">
        <p14:creationId xmlns:p14="http://schemas.microsoft.com/office/powerpoint/2010/main" val="1365239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Add and Delete Chart Elements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de-DE" b="0" i="0" u="none" strike="noStrike" baseline="0" smtClean="0">
                <a:latin typeface="Segoe"/>
                <a:ea typeface="ＭＳ ゴシック"/>
              </a:rPr>
              <a:t>Click the </a:t>
            </a:r>
            <a:r>
              <a:rPr lang="de-DE" b="1" i="0" u="none" strike="noStrike" baseline="0" smtClean="0">
                <a:latin typeface="Segoe"/>
                <a:ea typeface="ＭＳ ゴシック"/>
              </a:rPr>
              <a:t>Add Chart Element</a:t>
            </a:r>
            <a:r>
              <a:rPr lang="de-DE" b="0" i="0" u="none" strike="noStrike" baseline="0" smtClean="0">
                <a:latin typeface="Segoe"/>
                <a:ea typeface="ＭＳ ゴシック"/>
              </a:rPr>
              <a:t> button, point to </a:t>
            </a:r>
            <a:r>
              <a:rPr lang="de-DE" b="1" i="0" u="none" strike="noStrike" baseline="0" smtClean="0">
                <a:latin typeface="Segoe"/>
                <a:ea typeface="ＭＳ ゴシック"/>
              </a:rPr>
              <a:t>Data Labels</a:t>
            </a:r>
            <a:r>
              <a:rPr lang="de-DE" b="0" i="0" u="none" strike="noStrike" baseline="0" smtClean="0">
                <a:latin typeface="Segoe"/>
                <a:ea typeface="ＭＳ ゴシック"/>
              </a:rPr>
              <a:t>, and click </a:t>
            </a:r>
            <a:r>
              <a:rPr lang="de-DE" b="1" i="0" u="none" strike="noStrike" baseline="0" smtClean="0">
                <a:latin typeface="Segoe"/>
                <a:ea typeface="ＭＳ ゴシック"/>
              </a:rPr>
              <a:t>None</a:t>
            </a:r>
            <a:r>
              <a:rPr lang="de-DE" b="0" i="0" u="none" strike="noStrike" baseline="0" smtClean="0">
                <a:latin typeface="Segoe"/>
                <a:ea typeface="ＭＳ ゴシック"/>
              </a:rPr>
              <a:t>. The data labels disappear from the chart.</a:t>
            </a:r>
          </a:p>
          <a:p>
            <a:pPr lvl="1" rtl="0">
              <a:buAutoNum type="arabicPeriod" startAt="3"/>
            </a:pPr>
            <a:r>
              <a:rPr lang="de-DE" b="0" i="0" u="none" strike="noStrike" baseline="0" smtClean="0">
                <a:latin typeface="Segoe"/>
                <a:ea typeface="ＭＳ ゴシック"/>
              </a:rPr>
              <a:t>Click the </a:t>
            </a:r>
            <a:r>
              <a:rPr lang="de-DE" b="1" i="0" u="none" strike="noStrike" baseline="0" smtClean="0">
                <a:latin typeface="Segoe"/>
                <a:ea typeface="ＭＳ ゴシック"/>
              </a:rPr>
              <a:t>chart’s outer frame</a:t>
            </a:r>
            <a:r>
              <a:rPr lang="de-DE" b="0" i="0" u="none" strike="noStrike" baseline="0" smtClean="0">
                <a:latin typeface="Segoe"/>
                <a:ea typeface="ＭＳ ゴシック"/>
              </a:rPr>
              <a:t> to re-select the entire chart if it is not already selected.</a:t>
            </a:r>
          </a:p>
          <a:p>
            <a:pPr lvl="1" rtl="0">
              <a:buAutoNum type="arabicPeriod" startAt="3"/>
            </a:pPr>
            <a:r>
              <a:rPr lang="de-DE" b="0" i="0" u="none" strike="noStrike" baseline="0" smtClean="0">
                <a:latin typeface="Segoe"/>
                <a:ea typeface="ＭＳ ゴシック"/>
              </a:rPr>
              <a:t>Click the </a:t>
            </a:r>
            <a:r>
              <a:rPr lang="de-DE" b="1" i="0" u="none" strike="noStrike" baseline="0" smtClean="0">
                <a:latin typeface="Segoe"/>
                <a:ea typeface="ＭＳ ゴシック"/>
              </a:rPr>
              <a:t>Add Chart Element</a:t>
            </a:r>
            <a:r>
              <a:rPr lang="de-DE" b="0" i="0" u="none" strike="noStrike" baseline="0" smtClean="0">
                <a:latin typeface="Segoe"/>
                <a:ea typeface="ＭＳ ゴシック"/>
              </a:rPr>
              <a:t> button, point to </a:t>
            </a:r>
            <a:r>
              <a:rPr lang="de-DE" b="1" i="0" u="none" strike="noStrike" baseline="0" smtClean="0">
                <a:latin typeface="Segoe"/>
                <a:ea typeface="ＭＳ ゴシック"/>
              </a:rPr>
              <a:t>Axes</a:t>
            </a:r>
            <a:r>
              <a:rPr lang="de-DE" b="0" i="0" u="none" strike="noStrike" baseline="0" smtClean="0">
                <a:latin typeface="Segoe"/>
                <a:ea typeface="ＭＳ ゴシック"/>
              </a:rPr>
              <a:t>, and click </a:t>
            </a:r>
            <a:r>
              <a:rPr lang="de-DE" b="1" i="0" u="none" strike="noStrike" baseline="0" smtClean="0">
                <a:latin typeface="Segoe"/>
                <a:ea typeface="ＭＳ ゴシック"/>
              </a:rPr>
              <a:t>Primary Vertical</a:t>
            </a:r>
            <a:r>
              <a:rPr lang="de-DE" b="0" i="0" u="none" strike="noStrike" baseline="0" smtClean="0">
                <a:latin typeface="Segoe"/>
                <a:ea typeface="ＭＳ ゴシック"/>
              </a:rPr>
              <a:t>.  Numbers appear along the vertical axis.</a:t>
            </a:r>
          </a:p>
          <a:p>
            <a:pPr lvl="1">
              <a:buFont typeface="+mj-lt"/>
              <a:buAutoNum type="arabicPeriod" startAt="3"/>
            </a:pPr>
            <a:r>
              <a:rPr lang="de-DE">
                <a:latin typeface="Segoe"/>
                <a:ea typeface="ＭＳ ゴシック"/>
              </a:rPr>
              <a:t>Click the </a:t>
            </a:r>
            <a:r>
              <a:rPr lang="de-DE" b="1">
                <a:latin typeface="Segoe"/>
                <a:ea typeface="ＭＳ ゴシック"/>
              </a:rPr>
              <a:t>Add Chart Element</a:t>
            </a:r>
            <a:r>
              <a:rPr lang="de-DE">
                <a:latin typeface="Segoe"/>
                <a:ea typeface="ＭＳ ゴシック"/>
              </a:rPr>
              <a:t> button, point to </a:t>
            </a:r>
            <a:r>
              <a:rPr lang="de-DE" b="1">
                <a:latin typeface="Segoe"/>
                <a:ea typeface="ＭＳ ゴシック"/>
              </a:rPr>
              <a:t>Data Table</a:t>
            </a:r>
            <a:r>
              <a:rPr lang="de-DE">
                <a:latin typeface="Segoe"/>
                <a:ea typeface="ＭＳ ゴシック"/>
              </a:rPr>
              <a:t>, and click </a:t>
            </a:r>
            <a:r>
              <a:rPr lang="de-DE" b="1">
                <a:latin typeface="Segoe"/>
                <a:ea typeface="ＭＳ ゴシック"/>
              </a:rPr>
              <a:t>More Data Table Options…</a:t>
            </a:r>
            <a:r>
              <a:rPr lang="de-DE">
                <a:latin typeface="Segoe"/>
                <a:ea typeface="ＭＳ ゴシック"/>
              </a:rPr>
              <a:t> The Format Data Table task pane opens.</a:t>
            </a:r>
          </a:p>
          <a:p>
            <a:pPr lvl="1" rtl="0">
              <a:buAutoNum type="arabicPeriod" startAt="3"/>
            </a:pPr>
            <a:endParaRPr lang="de-DE"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1097531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Add and Delete Chart Elements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de-DE" b="0" i="0" u="none" strike="noStrike" baseline="0" smtClean="0">
                <a:latin typeface="Segoe"/>
                <a:ea typeface="ＭＳ ゴシック"/>
              </a:rPr>
              <a:t>Clear the </a:t>
            </a:r>
            <a:r>
              <a:rPr lang="de-DE" b="1" i="0" u="none" strike="noStrike" baseline="0" smtClean="0">
                <a:latin typeface="Segoe"/>
                <a:ea typeface="ＭＳ ゴシック"/>
              </a:rPr>
              <a:t>Show </a:t>
            </a:r>
            <a:br>
              <a:rPr lang="de-DE" b="1" i="0" u="none" strike="noStrike" baseline="0" smtClean="0">
                <a:latin typeface="Segoe"/>
                <a:ea typeface="ＭＳ ゴシック"/>
              </a:rPr>
            </a:br>
            <a:r>
              <a:rPr lang="de-DE" b="1" i="0" u="none" strike="noStrike" baseline="0" smtClean="0">
                <a:latin typeface="Segoe"/>
                <a:ea typeface="ＭＳ ゴシック"/>
              </a:rPr>
              <a:t>legend keys</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check box.</a:t>
            </a:r>
          </a:p>
          <a:p>
            <a:pPr lvl="1" rtl="0">
              <a:buAutoNum type="arabicPeriod" startAt="7"/>
            </a:pPr>
            <a:r>
              <a:rPr lang="de-DE" b="0" i="0" u="none" strike="noStrike" baseline="0" smtClean="0">
                <a:latin typeface="Segoe"/>
                <a:ea typeface="ＭＳ ゴシック"/>
              </a:rPr>
              <a:t>Clear the </a:t>
            </a:r>
            <a:br>
              <a:rPr lang="de-DE" b="0" i="0" u="none" strike="noStrike" baseline="0" smtClean="0">
                <a:latin typeface="Segoe"/>
                <a:ea typeface="ＭＳ ゴシック"/>
              </a:rPr>
            </a:br>
            <a:r>
              <a:rPr lang="de-DE" b="1" i="0" u="none" strike="noStrike" baseline="0" smtClean="0">
                <a:latin typeface="Segoe"/>
                <a:ea typeface="ＭＳ ゴシック"/>
              </a:rPr>
              <a:t>Vertical</a:t>
            </a:r>
            <a:r>
              <a:rPr lang="de-DE" b="0" i="0" u="none" strike="noStrike" baseline="0" smtClean="0">
                <a:latin typeface="Segoe"/>
                <a:ea typeface="ＭＳ ゴシック"/>
              </a:rPr>
              <a:t> and </a:t>
            </a:r>
            <a:br>
              <a:rPr lang="de-DE" b="0" i="0" u="none" strike="noStrike" baseline="0" smtClean="0">
                <a:latin typeface="Segoe"/>
                <a:ea typeface="ＭＳ ゴシック"/>
              </a:rPr>
            </a:br>
            <a:r>
              <a:rPr lang="de-DE" b="1" i="0" u="none" strike="noStrike" baseline="0" smtClean="0">
                <a:latin typeface="Segoe"/>
                <a:ea typeface="ＭＳ ゴシック"/>
              </a:rPr>
              <a:t>Outline</a:t>
            </a:r>
            <a:r>
              <a:rPr lang="de-DE" b="0" i="0" u="none" strike="noStrike" baseline="0" smtClean="0">
                <a:latin typeface="Segoe"/>
                <a:ea typeface="ＭＳ ゴシック"/>
              </a:rPr>
              <a:t> check </a:t>
            </a:r>
            <a:br>
              <a:rPr lang="de-DE" b="0" i="0" u="none" strike="noStrike" baseline="0" smtClean="0">
                <a:latin typeface="Segoe"/>
                <a:ea typeface="ＭＳ ゴシック"/>
              </a:rPr>
            </a:br>
            <a:r>
              <a:rPr lang="de-DE" b="0" i="0" u="none" strike="noStrike" baseline="0" smtClean="0">
                <a:latin typeface="Segoe"/>
                <a:ea typeface="ＭＳ ゴシック"/>
              </a:rPr>
              <a:t>boxes (right).</a:t>
            </a:r>
          </a:p>
          <a:p>
            <a:pPr lvl="1" rtl="0">
              <a:buAutoNum type="arabicPeriod" startAt="7"/>
            </a:pPr>
            <a:r>
              <a:rPr lang="de-DE" b="0" i="0" u="none" strike="noStrike" baseline="0" smtClean="0">
                <a:latin typeface="Segoe"/>
                <a:ea typeface="ＭＳ ゴシック"/>
              </a:rPr>
              <a:t>Close the </a:t>
            </a:r>
            <a:r>
              <a:rPr lang="de-DE" b="1" i="0" u="none" strike="noStrike" baseline="0" smtClean="0">
                <a:latin typeface="Segoe"/>
                <a:ea typeface="ＭＳ ゴシック"/>
              </a:rPr>
              <a:t>task </a:t>
            </a:r>
            <a:br>
              <a:rPr lang="de-DE" b="1" i="0" u="none" strike="noStrike" baseline="0" smtClean="0">
                <a:latin typeface="Segoe"/>
                <a:ea typeface="ＭＳ ゴシック"/>
              </a:rPr>
            </a:br>
            <a:r>
              <a:rPr lang="de-DE" b="1" i="0" u="none" strike="noStrike" baseline="0" smtClean="0">
                <a:latin typeface="Segoe"/>
                <a:ea typeface="ＭＳ ゴシック"/>
              </a:rPr>
              <a:t>pane</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8" name="Picture 7" descr="06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600200"/>
            <a:ext cx="5080000" cy="3466635"/>
          </a:xfrm>
          <a:prstGeom prst="rect">
            <a:avLst/>
          </a:prstGeom>
        </p:spPr>
      </p:pic>
    </p:spTree>
    <p:extLst>
      <p:ext uri="{BB962C8B-B14F-4D97-AF65-F5344CB8AC3E}">
        <p14:creationId xmlns:p14="http://schemas.microsoft.com/office/powerpoint/2010/main" val="2972144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Chart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Before you begin </a:t>
            </a:r>
            <a:br>
              <a:rPr lang="en-US" sz="2000" b="0" i="0" u="none" strike="noStrike" baseline="0" smtClean="0">
                <a:latin typeface="Segoe"/>
                <a:ea typeface="ＭＳ ゴシック"/>
              </a:rPr>
            </a:br>
            <a:r>
              <a:rPr lang="en-US" sz="2000" b="0" i="0" u="none" strike="noStrike" baseline="0" smtClean="0">
                <a:latin typeface="Segoe"/>
                <a:ea typeface="ＭＳ ゴシック"/>
              </a:rPr>
              <a:t>these steps, make sure that your </a:t>
            </a:r>
            <a:br>
              <a:rPr lang="en-US" sz="2000" b="0" i="0" u="none" strike="noStrike" baseline="0" smtClean="0">
                <a:latin typeface="Segoe"/>
                <a:ea typeface="ＭＳ ゴシック"/>
              </a:rPr>
            </a:br>
            <a:r>
              <a:rPr lang="en-US" sz="2000" b="0" i="0" u="none" strike="noStrike" baseline="0" smtClean="0">
                <a:latin typeface="Segoe"/>
                <a:ea typeface="ＭＳ ゴシック"/>
              </a:rPr>
              <a:t>computer is on. Log on, if </a:t>
            </a:r>
            <a:br>
              <a:rPr lang="en-US" sz="2000" b="0" i="0" u="none" strike="noStrike" baseline="0" smtClean="0">
                <a:latin typeface="Segoe"/>
                <a:ea typeface="ＭＳ ゴシック"/>
              </a:rPr>
            </a:br>
            <a:r>
              <a:rPr lang="en-US" sz="2000" b="0" i="0" u="none" strike="noStrike" baseline="0" smtClean="0">
                <a:latin typeface="Segoe"/>
                <a:ea typeface="ＭＳ ゴシック"/>
              </a:rPr>
              <a:t>necessary.</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START</a:t>
            </a:r>
            <a:r>
              <a:rPr lang="en-US" sz="2000" b="0" i="0" u="none" strike="noStrike" baseline="0" smtClean="0">
                <a:latin typeface="Segoe"/>
                <a:ea typeface="ＭＳ ゴシック"/>
              </a:rPr>
              <a:t> PowerPoint if the </a:t>
            </a:r>
            <a:br>
              <a:rPr lang="en-US" sz="2000" b="0" i="0" u="none" strike="noStrike" baseline="0" smtClean="0">
                <a:latin typeface="Segoe"/>
                <a:ea typeface="ＭＳ ゴシック"/>
              </a:rPr>
            </a:br>
            <a:r>
              <a:rPr lang="en-US" sz="2000" b="0" i="0" u="none" strike="noStrike" baseline="0" smtClean="0">
                <a:latin typeface="Segoe"/>
                <a:ea typeface="ＭＳ ゴシック"/>
              </a:rPr>
              <a:t>program is not already </a:t>
            </a:r>
            <a:br>
              <a:rPr lang="en-US" sz="2000" b="0" i="0" u="none" strike="noStrike" baseline="0" smtClean="0">
                <a:latin typeface="Segoe"/>
                <a:ea typeface="ＭＳ ゴシック"/>
              </a:rPr>
            </a:br>
            <a:r>
              <a:rPr lang="en-US" sz="2000" b="0" i="0" u="none" strike="noStrike" baseline="0" smtClean="0">
                <a:latin typeface="Segoe"/>
                <a:ea typeface="ＭＳ ゴシック"/>
              </a:rPr>
              <a:t>running.</a:t>
            </a:r>
          </a:p>
          <a:p>
            <a:pPr lvl="1" rtl="0"/>
            <a:r>
              <a:rPr lang="en-US" sz="2000" b="0" i="0" u="none" strike="noStrike" baseline="0" smtClean="0">
                <a:latin typeface="Segoe"/>
                <a:ea typeface="ＭＳ ゴシック"/>
              </a:rPr>
              <a:t>Locate and open the </a:t>
            </a:r>
            <a:br>
              <a:rPr lang="en-US" sz="2000" b="0" i="0" u="none" strike="noStrike" baseline="0" smtClean="0">
                <a:latin typeface="Segoe"/>
                <a:ea typeface="ＭＳ ゴシック"/>
              </a:rPr>
            </a:br>
            <a:r>
              <a:rPr lang="en-US" sz="2000" b="1" i="1" u="none" strike="noStrike" baseline="0" smtClean="0">
                <a:latin typeface="Segoe"/>
                <a:ea typeface="ＭＳ ゴシック"/>
              </a:rPr>
              <a:t>Revenues</a:t>
            </a:r>
            <a:r>
              <a:rPr lang="en-US" sz="2000" b="0" i="0" u="none" strike="noStrike" baseline="0" smtClean="0">
                <a:latin typeface="Segoe"/>
                <a:ea typeface="ＭＳ ゴシック"/>
              </a:rPr>
              <a:t> presentation and </a:t>
            </a:r>
            <a:br>
              <a:rPr lang="en-US" sz="2000" b="0" i="0" u="none" strike="noStrike" baseline="0" smtClean="0">
                <a:latin typeface="Segoe"/>
                <a:ea typeface="ＭＳ ゴシック"/>
              </a:rPr>
            </a:br>
            <a:r>
              <a:rPr lang="en-US" sz="2000" b="0" i="0" u="none" strike="noStrike" baseline="0" smtClean="0">
                <a:latin typeface="Segoe"/>
                <a:ea typeface="ＭＳ ゴシック"/>
              </a:rPr>
              <a:t>save it as </a:t>
            </a:r>
            <a:r>
              <a:rPr lang="en-US" sz="2000" b="1" i="1" u="none" strike="noStrike" baseline="0" smtClean="0">
                <a:latin typeface="Segoe"/>
                <a:ea typeface="ＭＳ ゴシック"/>
              </a:rPr>
              <a:t>Revenues Final</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3</a:t>
            </a:r>
            <a:r>
              <a:rPr lang="en-US" sz="2000" b="0" i="0" u="none" strike="noStrike" baseline="0" smtClean="0">
                <a:latin typeface="Segoe"/>
                <a:ea typeface="ＭＳ ゴシック"/>
              </a:rPr>
              <a:t>.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Insert Chart</a:t>
            </a:r>
            <a:r>
              <a:rPr lang="en-US" sz="2000" b="0" i="0" u="none" strike="noStrike" baseline="0" smtClean="0">
                <a:latin typeface="Segoe"/>
                <a:ea typeface="ＭＳ ゴシック"/>
              </a:rPr>
              <a:t> icon in the </a:t>
            </a:r>
            <a:br>
              <a:rPr lang="en-US" sz="2000" b="0" i="0" u="none" strike="noStrike" baseline="0" smtClean="0">
                <a:latin typeface="Segoe"/>
                <a:ea typeface="ＭＳ ゴシック"/>
              </a:rPr>
            </a:br>
            <a:r>
              <a:rPr lang="en-US" sz="2000" b="0" i="0" u="none" strike="noStrike" baseline="0" smtClean="0">
                <a:latin typeface="Segoe"/>
                <a:ea typeface="ＭＳ ゴシック"/>
              </a:rPr>
              <a:t>center of the content placeholder. The Insert Chart dialog box opens (above), showing chart types and subtypes.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924" y="1591734"/>
            <a:ext cx="4031193" cy="3776133"/>
          </a:xfrm>
          <a:prstGeom prst="rect">
            <a:avLst/>
          </a:prstGeom>
        </p:spPr>
      </p:pic>
    </p:spTree>
    <p:extLst>
      <p:ext uri="{BB962C8B-B14F-4D97-AF65-F5344CB8AC3E}">
        <p14:creationId xmlns:p14="http://schemas.microsoft.com/office/powerpoint/2010/main" val="125887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Add and Delete Chart Elements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0"/>
            </a:pPr>
            <a:r>
              <a:rPr lang="de-DE" b="0" i="0" u="none" strike="noStrike" baseline="0" smtClean="0">
                <a:latin typeface="Segoe"/>
                <a:ea typeface="ＭＳ ゴシック"/>
              </a:rPr>
              <a:t>Drag the </a:t>
            </a:r>
            <a:r>
              <a:rPr lang="de-DE" b="1" i="0" u="none" strike="noStrike" baseline="0" smtClean="0">
                <a:latin typeface="Segoe"/>
                <a:ea typeface="ＭＳ ゴシック"/>
              </a:rPr>
              <a:t>bottom selection handle</a:t>
            </a:r>
            <a:r>
              <a:rPr lang="de-DE" b="0" i="0" u="none" strike="noStrike" baseline="0" smtClean="0">
                <a:latin typeface="Segoe"/>
                <a:ea typeface="ＭＳ ゴシック"/>
              </a:rPr>
              <a:t> on the chart frame downward to increase the chart’s height by approximately </a:t>
            </a:r>
            <a:r>
              <a:rPr lang="de-DE" b="1" i="0" u="none" strike="noStrike" baseline="0" smtClean="0">
                <a:latin typeface="Segoe"/>
                <a:ea typeface="ＭＳ ゴシック"/>
              </a:rPr>
              <a:t>1”</a:t>
            </a:r>
            <a:r>
              <a:rPr lang="de-DE" b="0" i="0" u="none" strike="noStrike" baseline="0" smtClean="0">
                <a:latin typeface="Segoe"/>
                <a:ea typeface="ＭＳ ゴシック"/>
              </a:rPr>
              <a:t>, so that it is less crowded-looking.</a:t>
            </a:r>
          </a:p>
          <a:p>
            <a:pPr lvl="1" rtl="0">
              <a:buAutoNum type="arabicPeriod" startAt="10"/>
            </a:pPr>
            <a:r>
              <a:rPr lang="de-DE" i="0" u="none" strike="noStrike" baseline="0" smtClean="0">
                <a:latin typeface="Segoe"/>
                <a:ea typeface="ＭＳ ゴシック"/>
              </a:rPr>
              <a:t> </a:t>
            </a:r>
            <a:r>
              <a:rPr lang="de-DE" b="1" i="0" u="none" strike="noStrike" baseline="0" smtClean="0">
                <a:latin typeface="Segoe"/>
                <a:ea typeface="ＭＳ ゴシック"/>
              </a:rPr>
              <a:t>SAVE</a:t>
            </a:r>
            <a:r>
              <a:rPr lang="de-DE" b="0" i="0" u="none" strike="noStrike" baseline="0" smtClean="0">
                <a:latin typeface="Segoe"/>
                <a:ea typeface="ＭＳ ゴシック"/>
              </a:rPr>
              <a:t> the presentation and close it.</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897016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and Modify a Chart Style</a:t>
            </a:r>
          </a:p>
        </p:txBody>
      </p:sp>
      <p:sp>
        <p:nvSpPr>
          <p:cNvPr id="3" name="Text Placeholder 2"/>
          <p:cNvSpPr>
            <a:spLocks noGrp="1"/>
          </p:cNvSpPr>
          <p:nvPr>
            <p:ph type="body" idx="1"/>
          </p:nvPr>
        </p:nvSpPr>
        <p:spPr/>
        <p:txBody>
          <a:bodyPr/>
          <a:lstStyle/>
          <a:p>
            <a:pPr lvl="0" rtl="0"/>
            <a:r>
              <a:rPr lang="de-DE" sz="2000" b="1" i="0" u="none" strike="noStrike" baseline="0" smtClean="0">
                <a:latin typeface="Segoe"/>
                <a:ea typeface="ＭＳ ゴシック"/>
              </a:rPr>
              <a:t>GET READY</a:t>
            </a:r>
            <a:r>
              <a:rPr lang="de-DE" sz="2000" b="0" i="0" u="none" strike="noStrike" baseline="0" smtClean="0">
                <a:latin typeface="Segoe"/>
                <a:ea typeface="ＭＳ ゴシック"/>
              </a:rPr>
              <a:t>. To apply a quick style to a chart, perform the following steps:</a:t>
            </a:r>
          </a:p>
          <a:p>
            <a:pPr lvl="1" rtl="0"/>
            <a:r>
              <a:rPr lang="de-DE" sz="2000" i="0" u="none" strike="noStrike" baseline="0" smtClean="0">
                <a:latin typeface="Segoe"/>
                <a:ea typeface="ＭＳ ゴシック"/>
              </a:rPr>
              <a:t> </a:t>
            </a:r>
            <a:r>
              <a:rPr lang="de-DE" sz="2000" b="1" i="0" u="none" strike="noStrike" baseline="0" smtClean="0">
                <a:latin typeface="Segoe"/>
                <a:ea typeface="ＭＳ ゴシック"/>
              </a:rPr>
              <a:t>OPEN</a:t>
            </a:r>
            <a:r>
              <a:rPr lang="de-DE" sz="2000" b="0" i="0" u="none" strike="noStrike" baseline="0" smtClean="0">
                <a:latin typeface="Segoe"/>
                <a:ea typeface="ＭＳ ゴシック"/>
              </a:rPr>
              <a:t> the </a:t>
            </a:r>
            <a:r>
              <a:rPr lang="de-DE" sz="2000" b="1" i="1" u="none" strike="noStrike" baseline="0" smtClean="0">
                <a:latin typeface="Segoe"/>
                <a:ea typeface="ＭＳ ゴシック"/>
              </a:rPr>
              <a:t>Conditions</a:t>
            </a:r>
            <a:r>
              <a:rPr lang="de-DE" sz="2000" b="0" i="0" u="none" strike="noStrike" baseline="0" smtClean="0">
                <a:latin typeface="Segoe"/>
                <a:ea typeface="ＭＳ ゴシック"/>
              </a:rPr>
              <a:t> presentation and save it as </a:t>
            </a:r>
            <a:r>
              <a:rPr lang="de-DE" sz="2000" b="1" i="1" u="none" strike="noStrike" baseline="0" smtClean="0">
                <a:latin typeface="Segoe"/>
                <a:ea typeface="ＭＳ ゴシック"/>
              </a:rPr>
              <a:t>Conditions Final</a:t>
            </a:r>
            <a:r>
              <a:rPr lang="de-DE" sz="2000" b="0" i="1" u="none" strike="noStrike" baseline="0" smtClean="0">
                <a:latin typeface="Times New Roman"/>
                <a:ea typeface="ＭＳ ゴシック"/>
              </a:rPr>
              <a:t>.</a:t>
            </a:r>
          </a:p>
          <a:p>
            <a:pPr lvl="1" rtl="0"/>
            <a:r>
              <a:rPr lang="de-DE" sz="2000" b="0" i="0" u="none" strike="noStrike" baseline="0" smtClean="0">
                <a:latin typeface="Segoe"/>
                <a:ea typeface="ＭＳ ゴシック"/>
              </a:rPr>
              <a:t>Go to </a:t>
            </a:r>
            <a:r>
              <a:rPr lang="de-DE" sz="2000" b="1" i="0" u="none" strike="noStrike" baseline="0" smtClean="0">
                <a:latin typeface="Segoe"/>
                <a:ea typeface="ＭＳ ゴシック"/>
              </a:rPr>
              <a:t>slide 2</a:t>
            </a:r>
            <a:r>
              <a:rPr lang="de-DE" sz="2000" b="0" i="0" u="none" strike="noStrike" baseline="0" smtClean="0">
                <a:latin typeface="Segoe"/>
                <a:ea typeface="ＭＳ ゴシック"/>
              </a:rPr>
              <a:t> and click the </a:t>
            </a:r>
            <a:r>
              <a:rPr lang="de-DE" sz="2000" b="1" i="0" u="none" strike="noStrike" baseline="0" smtClean="0">
                <a:latin typeface="Segoe"/>
                <a:ea typeface="ＭＳ ゴシック"/>
              </a:rPr>
              <a:t>chart</a:t>
            </a:r>
            <a:r>
              <a:rPr lang="de-DE" sz="2000" b="0" i="0" u="none" strike="noStrike" baseline="0" smtClean="0">
                <a:latin typeface="Segoe"/>
                <a:ea typeface="ＭＳ ゴシック"/>
              </a:rPr>
              <a:t> to select it.</a:t>
            </a:r>
          </a:p>
          <a:p>
            <a:pPr lvl="1" rtl="0"/>
            <a:r>
              <a:rPr lang="de-DE" sz="2000" b="0" i="0" u="none" strike="noStrike" baseline="0" smtClean="0">
                <a:latin typeface="Segoe"/>
                <a:ea typeface="ＭＳ ゴシック"/>
              </a:rPr>
              <a:t>On the Chart Tools Design tab, click the </a:t>
            </a:r>
            <a:r>
              <a:rPr lang="de-DE" sz="2000" b="1" i="0" u="none" strike="noStrike" baseline="0" smtClean="0">
                <a:latin typeface="Segoe"/>
                <a:ea typeface="ＭＳ ゴシック"/>
              </a:rPr>
              <a:t>More</a:t>
            </a:r>
            <a:r>
              <a:rPr lang="de-DE" sz="2000" b="0" i="0" u="none" strike="noStrike" baseline="0" smtClean="0">
                <a:latin typeface="Segoe"/>
                <a:ea typeface="ＭＳ ゴシック"/>
              </a:rPr>
              <a:t> button in the Chart Styles group. The Chart Styles gallery appears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6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4013200"/>
            <a:ext cx="7594600" cy="2083091"/>
          </a:xfrm>
          <a:prstGeom prst="rect">
            <a:avLst/>
          </a:prstGeom>
        </p:spPr>
      </p:pic>
    </p:spTree>
    <p:extLst>
      <p:ext uri="{BB962C8B-B14F-4D97-AF65-F5344CB8AC3E}">
        <p14:creationId xmlns:p14="http://schemas.microsoft.com/office/powerpoint/2010/main" val="2585948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and Modify a Chart Style</a:t>
            </a:r>
          </a:p>
        </p:txBody>
      </p:sp>
      <p:sp>
        <p:nvSpPr>
          <p:cNvPr id="3" name="Text Placeholder 2"/>
          <p:cNvSpPr>
            <a:spLocks noGrp="1"/>
          </p:cNvSpPr>
          <p:nvPr>
            <p:ph type="body" idx="1"/>
          </p:nvPr>
        </p:nvSpPr>
        <p:spPr/>
        <p:txBody>
          <a:bodyPr/>
          <a:lstStyle/>
          <a:p>
            <a:pPr lvl="1" rtl="0">
              <a:buFont typeface="+mj-lt"/>
              <a:buAutoNum type="arabicPeriod" startAt="4"/>
            </a:pPr>
            <a:r>
              <a:rPr lang="de-DE" b="0" i="0" u="none" strike="noStrike" baseline="0" smtClean="0">
                <a:latin typeface="Segoe"/>
                <a:ea typeface="ＭＳ ゴシック"/>
              </a:rPr>
              <a:t>Click </a:t>
            </a:r>
            <a:r>
              <a:rPr lang="de-DE" b="1" i="0" u="none" strike="noStrike" baseline="0" smtClean="0">
                <a:latin typeface="Segoe"/>
                <a:ea typeface="ＭＳ ゴシック"/>
              </a:rPr>
              <a:t>Style 8</a:t>
            </a:r>
            <a:r>
              <a:rPr lang="de-DE" b="0" i="0" u="none" strike="noStrike" baseline="0" smtClean="0">
                <a:latin typeface="Segoe"/>
                <a:ea typeface="ＭＳ ゴシック"/>
              </a:rPr>
              <a:t>. This style applies new theme color, bevel effects, and a different chart background color (below).</a:t>
            </a:r>
          </a:p>
          <a:p>
            <a:pPr lvl="1" rtl="0">
              <a:buAutoNum type="arabicPeriod" startAt="4"/>
            </a:pPr>
            <a:r>
              <a:rPr lang="de-DE" i="0" u="none" strike="noStrike" baseline="0" smtClean="0">
                <a:latin typeface="Segoe"/>
                <a:ea typeface="ＭＳ ゴシック"/>
              </a:rPr>
              <a:t> </a:t>
            </a:r>
            <a:r>
              <a:rPr lang="de-DE" b="1" i="0" u="none" strike="noStrike" baseline="0" smtClean="0">
                <a:latin typeface="Segoe"/>
                <a:ea typeface="ＭＳ ゴシック"/>
              </a:rPr>
              <a:t>SAVE</a:t>
            </a:r>
            <a:r>
              <a:rPr lang="de-DE" b="0" i="0" u="none" strike="noStrike" baseline="0" smtClean="0">
                <a:latin typeface="Segoe"/>
                <a:ea typeface="ＭＳ ゴシック"/>
              </a:rPr>
              <a:t> the presentation and then </a:t>
            </a:r>
            <a:r>
              <a:rPr lang="de-DE" b="1" i="0" u="none" strike="noStrike" baseline="0" smtClean="0">
                <a:latin typeface="Segoe"/>
                <a:ea typeface="ＭＳ ゴシック"/>
              </a:rPr>
              <a:t>CLOSE</a:t>
            </a:r>
            <a:r>
              <a:rPr lang="de-DE" b="0" i="0" u="none" strike="noStrike" baseline="0" smtClean="0">
                <a:latin typeface="Segoe"/>
                <a:ea typeface="ＭＳ ゴシック"/>
              </a:rPr>
              <a:t> the file.</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8" name="Picture 7" descr="0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124200"/>
            <a:ext cx="5419997" cy="3152907"/>
          </a:xfrm>
          <a:prstGeom prst="rect">
            <a:avLst/>
          </a:prstGeom>
        </p:spPr>
      </p:pic>
    </p:spTree>
    <p:extLst>
      <p:ext uri="{BB962C8B-B14F-4D97-AF65-F5344CB8AC3E}">
        <p14:creationId xmlns:p14="http://schemas.microsoft.com/office/powerpoint/2010/main" val="16108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Change the Chart Area Fill</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sz="2000" b="1" i="0" u="none" strike="noStrike" baseline="0" smtClean="0">
                <a:latin typeface="Segoe"/>
                <a:ea typeface="ＭＳ ゴシック"/>
              </a:rPr>
              <a:t>GET READY</a:t>
            </a:r>
            <a:r>
              <a:rPr lang="de-DE" sz="2000" b="0" i="0" u="none" strike="noStrike" baseline="0" smtClean="0">
                <a:latin typeface="Segoe"/>
                <a:ea typeface="ＭＳ ゴシック"/>
              </a:rPr>
              <a:t>. To apply a chart area fill, follow these steps:</a:t>
            </a:r>
          </a:p>
          <a:p>
            <a:pPr lvl="1" rtl="0"/>
            <a:r>
              <a:rPr lang="de-DE" sz="2000" i="0" u="none" strike="noStrike" baseline="0" smtClean="0">
                <a:latin typeface="Segoe"/>
                <a:ea typeface="ＭＳ ゴシック"/>
              </a:rPr>
              <a:t> </a:t>
            </a:r>
            <a:r>
              <a:rPr lang="de-DE" sz="2000" b="1" i="0" u="none" strike="noStrike" baseline="0" smtClean="0">
                <a:latin typeface="Segoe"/>
                <a:ea typeface="ＭＳ ゴシック"/>
              </a:rPr>
              <a:t>OPEN</a:t>
            </a:r>
            <a:r>
              <a:rPr lang="de-DE" sz="2000" b="0" i="0" u="none" strike="noStrike" baseline="0" smtClean="0">
                <a:latin typeface="Segoe"/>
                <a:ea typeface="ＭＳ ゴシック"/>
              </a:rPr>
              <a:t> the </a:t>
            </a:r>
            <a:r>
              <a:rPr lang="de-DE" sz="2000" b="1" i="1" u="none" strike="noStrike" baseline="0" smtClean="0">
                <a:latin typeface="Segoe"/>
                <a:ea typeface="ＭＳ ゴシック"/>
              </a:rPr>
              <a:t>Admissions</a:t>
            </a:r>
            <a:r>
              <a:rPr lang="de-DE" sz="2000" b="0" i="0" u="none" strike="noStrike" baseline="0" smtClean="0">
                <a:latin typeface="Segoe"/>
                <a:ea typeface="ＭＳ ゴシック"/>
              </a:rPr>
              <a:t> presentation and save it as </a:t>
            </a:r>
            <a:r>
              <a:rPr lang="de-DE" sz="2000" b="1" i="1" u="none" strike="noStrike" baseline="0" smtClean="0">
                <a:latin typeface="Segoe"/>
                <a:ea typeface="ＭＳ ゴシック"/>
              </a:rPr>
              <a:t>Admissions Final</a:t>
            </a:r>
            <a:r>
              <a:rPr lang="de-DE" sz="2000" b="0" i="1" u="none" strike="noStrike" baseline="0" smtClean="0">
                <a:latin typeface="Times New Roman"/>
                <a:ea typeface="ＭＳ ゴシック"/>
              </a:rPr>
              <a:t>.</a:t>
            </a:r>
          </a:p>
          <a:p>
            <a:pPr lvl="1" rtl="0"/>
            <a:r>
              <a:rPr lang="de-DE" sz="2000" b="0" i="0" u="none" strike="noStrike" baseline="0" smtClean="0">
                <a:latin typeface="Segoe"/>
                <a:ea typeface="ＭＳ ゴシック"/>
              </a:rPr>
              <a:t>Select the </a:t>
            </a:r>
            <a:r>
              <a:rPr lang="de-DE" sz="2000" b="1" i="0" u="none" strike="noStrike" baseline="0" smtClean="0">
                <a:latin typeface="Segoe"/>
                <a:ea typeface="ＭＳ ゴシック"/>
              </a:rPr>
              <a:t>chart on slide 2</a:t>
            </a:r>
            <a:r>
              <a:rPr lang="de-DE" sz="2000" b="0" i="0" u="none" strike="noStrike" baseline="0" smtClean="0">
                <a:latin typeface="Segoe"/>
                <a:ea typeface="ＭＳ ゴシック"/>
              </a:rPr>
              <a:t>, and then </a:t>
            </a:r>
            <a:br>
              <a:rPr lang="de-DE" sz="2000" b="0" i="0" u="none" strike="noStrike" baseline="0" smtClean="0">
                <a:latin typeface="Segoe"/>
                <a:ea typeface="ＭＳ ゴシック"/>
              </a:rPr>
            </a:br>
            <a:r>
              <a:rPr lang="de-DE" sz="2000" b="0" i="0" u="none" strike="noStrike" baseline="0" smtClean="0">
                <a:latin typeface="Segoe"/>
                <a:ea typeface="ＭＳ ゴシック"/>
              </a:rPr>
              <a:t>click the </a:t>
            </a:r>
            <a:r>
              <a:rPr lang="de-DE" sz="2000" b="1" i="0" u="none" strike="noStrike" baseline="0" smtClean="0">
                <a:latin typeface="Segoe"/>
                <a:ea typeface="ＭＳ ゴシック"/>
              </a:rPr>
              <a:t>Chart Tools Format</a:t>
            </a:r>
            <a:r>
              <a:rPr lang="de-DE" sz="2000" b="0" i="0" u="none" strike="noStrike" baseline="0" smtClean="0">
                <a:latin typeface="Segoe"/>
                <a:ea typeface="ＭＳ ゴシック"/>
              </a:rPr>
              <a:t> tab.</a:t>
            </a:r>
          </a:p>
          <a:p>
            <a:pPr lvl="1" rtl="0"/>
            <a:r>
              <a:rPr lang="de-DE" sz="2000" b="0" i="0" u="none" strike="noStrike" baseline="0" smtClean="0">
                <a:latin typeface="Segoe"/>
                <a:ea typeface="ＭＳ ゴシック"/>
              </a:rPr>
              <a:t>If Chart Area does not already </a:t>
            </a:r>
            <a:br>
              <a:rPr lang="de-DE" sz="2000" b="0" i="0" u="none" strike="noStrike" baseline="0" smtClean="0">
                <a:latin typeface="Segoe"/>
                <a:ea typeface="ＭＳ ゴシック"/>
              </a:rPr>
            </a:br>
            <a:r>
              <a:rPr lang="de-DE" sz="2000" b="0" i="0" u="none" strike="noStrike" baseline="0" smtClean="0">
                <a:latin typeface="Segoe"/>
                <a:ea typeface="ＭＳ ゴシック"/>
              </a:rPr>
              <a:t>appear in the Chart Elements box, </a:t>
            </a:r>
            <a:br>
              <a:rPr lang="de-DE" sz="2000" b="0" i="0" u="none" strike="noStrike" baseline="0" smtClean="0">
                <a:latin typeface="Segoe"/>
                <a:ea typeface="ＭＳ ゴシック"/>
              </a:rPr>
            </a:br>
            <a:r>
              <a:rPr lang="de-DE" sz="2000" b="0" i="0" u="none" strike="noStrike" baseline="0" smtClean="0">
                <a:latin typeface="Segoe"/>
                <a:ea typeface="ＭＳ ゴシック"/>
              </a:rPr>
              <a:t>open the drop-down list in the </a:t>
            </a:r>
            <a:br>
              <a:rPr lang="de-DE" sz="2000" b="0" i="0" u="none" strike="noStrike" baseline="0" smtClean="0">
                <a:latin typeface="Segoe"/>
                <a:ea typeface="ＭＳ ゴシック"/>
              </a:rPr>
            </a:br>
            <a:r>
              <a:rPr lang="de-DE" sz="2000" b="1" i="0" u="none" strike="noStrike" baseline="0" smtClean="0">
                <a:latin typeface="Segoe"/>
                <a:ea typeface="ＭＳ ゴシック"/>
              </a:rPr>
              <a:t>Current Selection</a:t>
            </a:r>
            <a:r>
              <a:rPr lang="de-DE" sz="2000" b="0" i="0" u="none" strike="noStrike" baseline="0" smtClean="0">
                <a:latin typeface="Segoe"/>
                <a:ea typeface="ＭＳ ゴシック"/>
              </a:rPr>
              <a:t> group and </a:t>
            </a:r>
            <a:br>
              <a:rPr lang="de-DE" sz="2000" b="0" i="0" u="none" strike="noStrike" baseline="0" smtClean="0">
                <a:latin typeface="Segoe"/>
                <a:ea typeface="ＭＳ ゴシック"/>
              </a:rPr>
            </a:br>
            <a:r>
              <a:rPr lang="de-DE" sz="2000" b="0" i="0" u="none" strike="noStrike" baseline="0" smtClean="0">
                <a:latin typeface="Segoe"/>
                <a:ea typeface="ＭＳ ゴシック"/>
              </a:rPr>
              <a:t>select it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6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017" y="2286000"/>
            <a:ext cx="3083983" cy="3547945"/>
          </a:xfrm>
          <a:prstGeom prst="rect">
            <a:avLst/>
          </a:prstGeom>
        </p:spPr>
      </p:pic>
    </p:spTree>
    <p:extLst>
      <p:ext uri="{BB962C8B-B14F-4D97-AF65-F5344CB8AC3E}">
        <p14:creationId xmlns:p14="http://schemas.microsoft.com/office/powerpoint/2010/main" val="3572245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Change the Chart Area Fill</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de-DE" b="0" i="0" u="none" strike="noStrike" baseline="0" smtClean="0">
                <a:latin typeface="Segoe"/>
                <a:ea typeface="ＭＳ ゴシック"/>
              </a:rPr>
              <a:t>Click the </a:t>
            </a:r>
            <a:r>
              <a:rPr lang="de-DE" b="1" i="0" u="none" strike="noStrike" baseline="0" smtClean="0">
                <a:latin typeface="Segoe"/>
                <a:ea typeface="ＭＳ ゴシック"/>
              </a:rPr>
              <a:t>Format Selection</a:t>
            </a:r>
            <a:r>
              <a:rPr lang="de-DE" b="0" i="0" u="none" strike="noStrike" baseline="0" smtClean="0">
                <a:latin typeface="Segoe"/>
                <a:ea typeface="ＭＳ ゴシック"/>
              </a:rPr>
              <a:t> button below the Chart Elements box. The Format Chart Area task pane opens.</a:t>
            </a:r>
          </a:p>
          <a:p>
            <a:pPr lvl="1" rtl="0">
              <a:buAutoNum type="arabicPeriod" startAt="4"/>
            </a:pPr>
            <a:r>
              <a:rPr lang="de-DE" b="0" i="0" u="none" strike="noStrike" baseline="0" smtClean="0">
                <a:latin typeface="Segoe"/>
                <a:ea typeface="ＭＳ ゴシック"/>
              </a:rPr>
              <a:t>If the Fill</a:t>
            </a:r>
            <a:r>
              <a:rPr lang="de-DE" b="1" i="0" u="none" strike="noStrike" baseline="0" smtClean="0">
                <a:latin typeface="Segoe"/>
                <a:ea typeface="ＭＳ ゴシック"/>
              </a:rPr>
              <a:t> </a:t>
            </a:r>
            <a:r>
              <a:rPr lang="de-DE" b="0" i="0" u="none" strike="noStrike" baseline="0" smtClean="0">
                <a:latin typeface="Segoe"/>
                <a:ea typeface="ＭＳ ゴシック"/>
              </a:rPr>
              <a:t>options are collapsed in the task pane, click the </a:t>
            </a:r>
            <a:r>
              <a:rPr lang="de-DE" b="1" i="0" u="none" strike="noStrike" baseline="0" smtClean="0">
                <a:latin typeface="Segoe"/>
                <a:ea typeface="ＭＳ ゴシック"/>
              </a:rPr>
              <a:t>Fill</a:t>
            </a:r>
            <a:r>
              <a:rPr lang="de-DE" b="0" i="0" u="none" strike="noStrike" baseline="0" smtClean="0">
                <a:latin typeface="Segoe"/>
                <a:ea typeface="ＭＳ ゴシック"/>
              </a:rPr>
              <a:t> heading to expand it.</a:t>
            </a:r>
          </a:p>
          <a:p>
            <a:pPr lvl="1" rtl="0">
              <a:buAutoNum type="arabicPeriod" startAt="4"/>
            </a:pPr>
            <a:r>
              <a:rPr lang="de-DE" b="0" i="0" u="none" strike="noStrike" baseline="0" smtClean="0">
                <a:latin typeface="Segoe"/>
                <a:ea typeface="ＭＳ ゴシック"/>
              </a:rPr>
              <a:t>Click </a:t>
            </a:r>
            <a:r>
              <a:rPr lang="de-DE" b="1" i="0" u="none" strike="noStrike" baseline="0" smtClean="0">
                <a:latin typeface="Segoe"/>
                <a:ea typeface="ＭＳ ゴシック"/>
              </a:rPr>
              <a:t>Picture or texture fill</a:t>
            </a:r>
            <a:r>
              <a:rPr lang="de-DE" b="0" i="0" u="none" strike="noStrike" baseline="0" smtClean="0">
                <a:latin typeface="Segoe"/>
                <a:ea typeface="ＭＳ ゴシック"/>
              </a:rPr>
              <a:t>, and then click the </a:t>
            </a:r>
            <a:r>
              <a:rPr lang="de-DE" b="1" i="0" u="none" strike="noStrike" baseline="0" smtClean="0">
                <a:latin typeface="Segoe"/>
                <a:ea typeface="ＭＳ ゴシック"/>
              </a:rPr>
              <a:t>Texture</a:t>
            </a:r>
            <a:r>
              <a:rPr lang="de-DE" b="0" i="0" u="none" strike="noStrike" baseline="0" smtClean="0">
                <a:latin typeface="Segoe"/>
                <a:ea typeface="ＭＳ ゴシック"/>
              </a:rPr>
              <a:t> button. The texture gallery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024388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Change the Chart Area Fill</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de-DE" sz="2000" b="0" i="0" u="none" strike="noStrike" baseline="0" smtClean="0">
                <a:latin typeface="Segoe"/>
                <a:ea typeface="ＭＳ ゴシック"/>
              </a:rPr>
              <a:t>Click the </a:t>
            </a:r>
            <a:r>
              <a:rPr lang="de-DE" sz="2000" b="1" i="0" u="none" strike="noStrike" baseline="0" smtClean="0">
                <a:latin typeface="Segoe"/>
                <a:ea typeface="ＭＳ ゴシック"/>
              </a:rPr>
              <a:t>Granite</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0" i="0" u="none" strike="noStrike" baseline="0" smtClean="0">
                <a:latin typeface="Segoe"/>
                <a:ea typeface="ＭＳ ゴシック"/>
              </a:rPr>
              <a:t>texture, and then </a:t>
            </a:r>
            <a:br>
              <a:rPr lang="de-DE" sz="2000" b="0" i="0" u="none" strike="noStrike" baseline="0" smtClean="0">
                <a:latin typeface="Segoe"/>
                <a:ea typeface="ＭＳ ゴシック"/>
              </a:rPr>
            </a:br>
            <a:r>
              <a:rPr lang="de-DE" sz="2000" b="0" i="0" u="none" strike="noStrike" baseline="0" smtClean="0">
                <a:latin typeface="Segoe"/>
                <a:ea typeface="ＭＳ ゴシック"/>
              </a:rPr>
              <a:t>drag the </a:t>
            </a:r>
            <a:br>
              <a:rPr lang="de-DE" sz="2000" b="0" i="0" u="none" strike="noStrike" baseline="0" smtClean="0">
                <a:latin typeface="Segoe"/>
                <a:ea typeface="ＭＳ ゴシック"/>
              </a:rPr>
            </a:br>
            <a:r>
              <a:rPr lang="de-DE" sz="2000" b="1" i="0" u="none" strike="noStrike" baseline="0" smtClean="0">
                <a:latin typeface="Segoe"/>
                <a:ea typeface="ＭＳ ゴシック"/>
              </a:rPr>
              <a:t>Transparency</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0" i="0" u="none" strike="noStrike" baseline="0" smtClean="0">
                <a:latin typeface="Segoe"/>
                <a:ea typeface="ＭＳ ゴシック"/>
              </a:rPr>
              <a:t>slider to </a:t>
            </a:r>
            <a:r>
              <a:rPr lang="de-DE" sz="2000" b="1" i="0" u="none" strike="noStrike" baseline="0" smtClean="0">
                <a:latin typeface="Segoe"/>
                <a:ea typeface="ＭＳ ゴシック"/>
              </a:rPr>
              <a:t>50%</a:t>
            </a:r>
            <a:r>
              <a:rPr lang="de-DE" sz="2000" b="0" i="0" u="none" strike="noStrike" baseline="0" smtClean="0">
                <a:latin typeface="Segoe"/>
                <a:ea typeface="ＭＳ ゴシック"/>
              </a:rPr>
              <a:t>. The </a:t>
            </a:r>
            <a:br>
              <a:rPr lang="de-DE" sz="2000" b="0" i="0" u="none" strike="noStrike" baseline="0" smtClean="0">
                <a:latin typeface="Segoe"/>
                <a:ea typeface="ＭＳ ゴシック"/>
              </a:rPr>
            </a:br>
            <a:r>
              <a:rPr lang="de-DE" sz="2000" b="0" i="0" u="none" strike="noStrike" baseline="0" smtClean="0">
                <a:latin typeface="Segoe"/>
                <a:ea typeface="ＭＳ ゴシック"/>
              </a:rPr>
              <a:t>chart area has been </a:t>
            </a:r>
            <a:br>
              <a:rPr lang="de-DE" sz="2000" b="0" i="0" u="none" strike="noStrike" baseline="0" smtClean="0">
                <a:latin typeface="Segoe"/>
                <a:ea typeface="ＭＳ ゴシック"/>
              </a:rPr>
            </a:br>
            <a:r>
              <a:rPr lang="de-DE" sz="2000" b="0" i="0" u="none" strike="noStrike" baseline="0" smtClean="0">
                <a:latin typeface="Segoe"/>
                <a:ea typeface="ＭＳ ゴシック"/>
              </a:rPr>
              <a:t>formatted with a </a:t>
            </a:r>
            <a:br>
              <a:rPr lang="de-DE" sz="2000" b="0" i="0" u="none" strike="noStrike" baseline="0" smtClean="0">
                <a:latin typeface="Segoe"/>
                <a:ea typeface="ＭＳ ゴシック"/>
              </a:rPr>
            </a:br>
            <a:r>
              <a:rPr lang="de-DE" sz="2000" b="0" i="0" u="none" strike="noStrike" baseline="0" smtClean="0">
                <a:latin typeface="Segoe"/>
                <a:ea typeface="ＭＳ ゴシック"/>
              </a:rPr>
              <a:t>light texture back-</a:t>
            </a:r>
            <a:br>
              <a:rPr lang="de-DE" sz="2000" b="0" i="0" u="none" strike="noStrike" baseline="0" smtClean="0">
                <a:latin typeface="Segoe"/>
                <a:ea typeface="ＭＳ ゴシック"/>
              </a:rPr>
            </a:br>
            <a:r>
              <a:rPr lang="de-DE" sz="2000" b="0" i="0" u="none" strike="noStrike" baseline="0" smtClean="0">
                <a:latin typeface="Segoe"/>
                <a:ea typeface="ＭＳ ゴシック"/>
              </a:rPr>
              <a:t>ground that makes </a:t>
            </a:r>
            <a:br>
              <a:rPr lang="de-DE" sz="2000" b="0" i="0" u="none" strike="noStrike" baseline="0" smtClean="0">
                <a:latin typeface="Segoe"/>
                <a:ea typeface="ＭＳ ゴシック"/>
              </a:rPr>
            </a:br>
            <a:r>
              <a:rPr lang="de-DE" sz="2000" b="0" i="0" u="none" strike="noStrike" baseline="0" smtClean="0">
                <a:latin typeface="Segoe"/>
                <a:ea typeface="ＭＳ ゴシック"/>
              </a:rPr>
              <a:t>it stand out from </a:t>
            </a:r>
            <a:br>
              <a:rPr lang="de-DE" sz="2000" b="0" i="0" u="none" strike="noStrike" baseline="0" smtClean="0">
                <a:latin typeface="Segoe"/>
                <a:ea typeface="ＭＳ ゴシック"/>
              </a:rPr>
            </a:br>
            <a:r>
              <a:rPr lang="de-DE" sz="2000" b="0" i="0" u="none" strike="noStrike" baseline="0" smtClean="0">
                <a:latin typeface="Segoe"/>
                <a:ea typeface="ＭＳ ゴシック"/>
              </a:rPr>
              <a:t>the slide (right).</a:t>
            </a:r>
          </a:p>
          <a:p>
            <a:pPr lvl="1" rtl="0">
              <a:buAutoNum type="arabicPeriod" startAt="7"/>
            </a:pPr>
            <a:r>
              <a:rPr lang="de-DE" sz="2000" b="0" i="0" u="none" strike="noStrike" baseline="0" smtClean="0">
                <a:latin typeface="Segoe"/>
                <a:ea typeface="ＭＳ ゴシック"/>
              </a:rPr>
              <a:t>Close the </a:t>
            </a:r>
            <a:r>
              <a:rPr lang="de-DE" sz="2000" b="1" i="0" u="none" strike="noStrike" baseline="0" smtClean="0">
                <a:latin typeface="Segoe"/>
                <a:ea typeface="ＭＳ ゴシック"/>
              </a:rPr>
              <a:t>Format Chart Area</a:t>
            </a:r>
            <a:r>
              <a:rPr lang="de-DE" sz="2000" b="0" i="0" u="none" strike="noStrike" baseline="0" smtClean="0">
                <a:latin typeface="Segoe"/>
                <a:ea typeface="ＭＳ ゴシック"/>
              </a:rPr>
              <a:t> task pane.</a:t>
            </a:r>
          </a:p>
          <a:p>
            <a:pPr lvl="1" rtl="0">
              <a:buAutoNum type="arabicPeriod" startAt="7"/>
            </a:pPr>
            <a:r>
              <a:rPr lang="de-DE" sz="2000" i="0" u="none" strike="noStrike" baseline="0" smtClean="0">
                <a:latin typeface="Segoe"/>
                <a:ea typeface="ＭＳ ゴシック"/>
              </a:rPr>
              <a:t> </a:t>
            </a:r>
            <a:r>
              <a:rPr lang="de-DE" sz="2000" b="1" i="0" u="none" strike="noStrike" baseline="0" smtClean="0">
                <a:latin typeface="Segoe"/>
                <a:ea typeface="ＭＳ ゴシック"/>
              </a:rPr>
              <a:t>SAVE</a:t>
            </a:r>
            <a:r>
              <a:rPr lang="de-DE" sz="2000" b="0" i="0" u="none" strike="noStrike" baseline="0" smtClean="0">
                <a:latin typeface="Segoe"/>
                <a:ea typeface="ＭＳ ゴシック"/>
              </a:rPr>
              <a:t> the presentation.</a:t>
            </a:r>
          </a:p>
          <a:p>
            <a:pPr lvl="0" rtl="0"/>
            <a:r>
              <a:rPr lang="de-DE" sz="2000" b="1" i="0" u="none" strike="noStrike" baseline="0" smtClean="0">
                <a:latin typeface="Segoe"/>
                <a:ea typeface="ＭＳ ゴシック"/>
              </a:rPr>
              <a:t>PAUSE</a:t>
            </a:r>
            <a:r>
              <a:rPr lang="de-DE" sz="2000" b="0" i="0" u="none" strike="noStrike" baseline="0" smtClean="0">
                <a:latin typeface="Segoe"/>
                <a:ea typeface="ＭＳ ゴシック"/>
              </a:rPr>
              <a:t>. </a:t>
            </a:r>
            <a:r>
              <a:rPr lang="de-DE" sz="2000" b="1" i="0" u="none" strike="noStrike" baseline="0" smtClean="0">
                <a:latin typeface="Segoe"/>
                <a:ea typeface="ＭＳ ゴシック"/>
              </a:rPr>
              <a:t>LEAVE</a:t>
            </a:r>
            <a:r>
              <a:rPr lang="de-DE"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6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24000"/>
            <a:ext cx="5105400" cy="3511372"/>
          </a:xfrm>
          <a:prstGeom prst="rect">
            <a:avLst/>
          </a:prstGeom>
        </p:spPr>
      </p:pic>
    </p:spTree>
    <p:extLst>
      <p:ext uri="{BB962C8B-B14F-4D97-AF65-F5344CB8AC3E}">
        <p14:creationId xmlns:p14="http://schemas.microsoft.com/office/powerpoint/2010/main" val="436241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 Border to the Chart Area</a:t>
            </a: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Admissions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outer border</a:t>
            </a:r>
            <a:r>
              <a:rPr lang="de-DE" b="0" i="0" u="none" strike="noStrike" baseline="0" smtClean="0">
                <a:latin typeface="Segoe"/>
                <a:ea typeface="ＭＳ ゴシック"/>
              </a:rPr>
              <a:t> of the chart to select the chart area.</a:t>
            </a:r>
          </a:p>
          <a:p>
            <a:pPr lvl="1" rtl="0"/>
            <a:r>
              <a:rPr lang="de-DE" b="0" i="0" u="none" strike="noStrike" baseline="0" smtClean="0">
                <a:latin typeface="Segoe"/>
                <a:ea typeface="ＭＳ ゴシック"/>
              </a:rPr>
              <a:t>On the Chart Tools Format tab, click </a:t>
            </a:r>
            <a:r>
              <a:rPr lang="de-DE" b="1" i="0" u="none" strike="noStrike" baseline="0" smtClean="0">
                <a:latin typeface="Segoe"/>
                <a:ea typeface="ＭＳ ゴシック"/>
              </a:rPr>
              <a:t>Format Selection</a:t>
            </a:r>
            <a:r>
              <a:rPr lang="de-DE" b="0" i="0" u="none" strike="noStrike" baseline="0" smtClean="0">
                <a:latin typeface="Segoe"/>
                <a:ea typeface="ＭＳ ゴシック"/>
              </a:rPr>
              <a:t> in the Current Selection group to open the Format Chart Area task pane.</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Fill</a:t>
            </a:r>
            <a:r>
              <a:rPr lang="de-DE" b="0" i="0" u="none" strike="noStrike" baseline="0" smtClean="0">
                <a:latin typeface="Segoe"/>
                <a:ea typeface="ＭＳ ゴシック"/>
              </a:rPr>
              <a:t> heading to collapse the Fill options. Then click the </a:t>
            </a:r>
            <a:r>
              <a:rPr lang="de-DE" b="1" i="0" u="none" strike="noStrike" baseline="0" smtClean="0">
                <a:latin typeface="Segoe"/>
                <a:ea typeface="ＭＳ ゴシック"/>
              </a:rPr>
              <a:t>Border</a:t>
            </a:r>
            <a:r>
              <a:rPr lang="de-DE" b="0" i="0" u="none" strike="noStrike" baseline="0" smtClean="0">
                <a:latin typeface="Segoe"/>
                <a:ea typeface="ＭＳ ゴシック"/>
              </a:rPr>
              <a:t> heading to expand the border options.</a:t>
            </a:r>
          </a:p>
          <a:p>
            <a:pPr lvl="1"/>
            <a:r>
              <a:rPr lang="de-DE">
                <a:latin typeface="Segoe"/>
                <a:ea typeface="ＭＳ ゴシック"/>
              </a:rPr>
              <a:t>Click the </a:t>
            </a:r>
            <a:r>
              <a:rPr lang="de-DE" b="1">
                <a:latin typeface="Segoe"/>
                <a:ea typeface="ＭＳ ゴシック"/>
              </a:rPr>
              <a:t>Solid line</a:t>
            </a:r>
            <a:r>
              <a:rPr lang="de-DE">
                <a:latin typeface="Segoe"/>
                <a:ea typeface="ＭＳ ゴシック"/>
              </a:rPr>
              <a:t> option button.</a:t>
            </a:r>
          </a:p>
          <a:p>
            <a:pPr lvl="1"/>
            <a:r>
              <a:rPr lang="de-DE">
                <a:latin typeface="Segoe"/>
                <a:ea typeface="ＭＳ ゴシック"/>
              </a:rPr>
              <a:t>Click the </a:t>
            </a:r>
            <a:r>
              <a:rPr lang="de-DE" b="1">
                <a:latin typeface="Segoe"/>
                <a:ea typeface="ＭＳ ゴシック"/>
              </a:rPr>
              <a:t>Color</a:t>
            </a:r>
            <a:r>
              <a:rPr lang="de-DE">
                <a:latin typeface="Segoe"/>
                <a:ea typeface="ＭＳ ゴシック"/>
              </a:rPr>
              <a:t> button, then click the </a:t>
            </a:r>
            <a:r>
              <a:rPr lang="de-DE" b="1">
                <a:latin typeface="Segoe"/>
                <a:ea typeface="ＭＳ ゴシック"/>
              </a:rPr>
              <a:t>Black, Text 1, Lighter 35%</a:t>
            </a:r>
            <a:r>
              <a:rPr lang="de-DE">
                <a:latin typeface="Segoe"/>
                <a:ea typeface="ＭＳ ゴシック"/>
              </a:rPr>
              <a:t> theme color.</a:t>
            </a:r>
          </a:p>
          <a:p>
            <a:pPr lvl="1" rtl="0"/>
            <a:endParaRPr lang="de-DE"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71272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a Border to the Chart Area</a:t>
            </a:r>
          </a:p>
        </p:txBody>
      </p:sp>
      <p:sp>
        <p:nvSpPr>
          <p:cNvPr id="3" name="Text Placeholder 2"/>
          <p:cNvSpPr>
            <a:spLocks noGrp="1"/>
          </p:cNvSpPr>
          <p:nvPr>
            <p:ph type="body" idx="1"/>
          </p:nvPr>
        </p:nvSpPr>
        <p:spPr/>
        <p:txBody>
          <a:bodyPr/>
          <a:lstStyle/>
          <a:p>
            <a:pPr lvl="1" rtl="0">
              <a:buFont typeface="+mj-lt"/>
              <a:buAutoNum type="arabicPeriod" startAt="6"/>
            </a:pPr>
            <a:r>
              <a:rPr lang="de-DE" sz="2100" b="0" i="0" u="none" strike="noStrike" baseline="0" smtClean="0">
                <a:latin typeface="Segoe"/>
                <a:ea typeface="ＭＳ ゴシック"/>
              </a:rPr>
              <a:t>Click the </a:t>
            </a:r>
            <a:r>
              <a:rPr lang="de-DE" sz="2100" b="1" i="0" u="none" strike="noStrike" baseline="0" smtClean="0">
                <a:latin typeface="Segoe"/>
                <a:ea typeface="ＭＳ ゴシック"/>
              </a:rPr>
              <a:t>Width </a:t>
            </a:r>
            <a:r>
              <a:rPr lang="de-DE" sz="2100" b="0" i="0" u="none" strike="noStrike" baseline="0" smtClean="0">
                <a:latin typeface="Segoe"/>
                <a:ea typeface="ＭＳ ゴシック"/>
              </a:rPr>
              <a:t>up increment arrow until the width is </a:t>
            </a:r>
            <a:br>
              <a:rPr lang="de-DE" sz="2100" b="0" i="0" u="none" strike="noStrike" baseline="0" smtClean="0">
                <a:latin typeface="Segoe"/>
                <a:ea typeface="ＭＳ ゴシック"/>
              </a:rPr>
            </a:br>
            <a:r>
              <a:rPr lang="de-DE" sz="2100" b="1" i="0" u="none" strike="noStrike" baseline="0" smtClean="0">
                <a:latin typeface="Segoe"/>
                <a:ea typeface="ＭＳ ゴシック"/>
              </a:rPr>
              <a:t>3-point</a:t>
            </a:r>
            <a:r>
              <a:rPr lang="de-DE" sz="2100" b="0" i="0" u="none" strike="noStrike" baseline="0" smtClean="0">
                <a:latin typeface="Times New Roman"/>
                <a:ea typeface="ＭＳ ゴシック"/>
              </a:rPr>
              <a:t>.</a:t>
            </a:r>
          </a:p>
          <a:p>
            <a:pPr lvl="1" rtl="0">
              <a:buAutoNum type="arabicPeriod" startAt="6"/>
            </a:pPr>
            <a:r>
              <a:rPr lang="de-DE" sz="2100" b="0" i="0" u="none" strike="noStrike" baseline="0" smtClean="0">
                <a:latin typeface="Segoe"/>
                <a:ea typeface="ＭＳ ゴシック"/>
              </a:rPr>
              <a:t>Close the task </a:t>
            </a:r>
            <a:br>
              <a:rPr lang="de-DE" sz="2100" b="0" i="0" u="none" strike="noStrike" baseline="0" smtClean="0">
                <a:latin typeface="Segoe"/>
                <a:ea typeface="ＭＳ ゴシック"/>
              </a:rPr>
            </a:br>
            <a:r>
              <a:rPr lang="de-DE" sz="2100" b="0" i="0" u="none" strike="noStrike" baseline="0" smtClean="0">
                <a:latin typeface="Segoe"/>
                <a:ea typeface="ＭＳ ゴシック"/>
              </a:rPr>
              <a:t>pane.</a:t>
            </a:r>
          </a:p>
          <a:p>
            <a:pPr lvl="1">
              <a:buFont typeface="+mj-lt"/>
              <a:buAutoNum type="arabicPeriod" startAt="8"/>
            </a:pPr>
            <a:r>
              <a:rPr lang="de-DE" sz="2100">
                <a:latin typeface="Segoe"/>
                <a:ea typeface="ＭＳ ゴシック"/>
              </a:rPr>
              <a:t>Click outside the </a:t>
            </a:r>
            <a:br>
              <a:rPr lang="de-DE" sz="2100">
                <a:latin typeface="Segoe"/>
                <a:ea typeface="ＭＳ ゴシック"/>
              </a:rPr>
            </a:br>
            <a:r>
              <a:rPr lang="de-DE" sz="2100">
                <a:latin typeface="Segoe"/>
                <a:ea typeface="ＭＳ ゴシック"/>
              </a:rPr>
              <a:t>chart so you can </a:t>
            </a:r>
            <a:br>
              <a:rPr lang="de-DE" sz="2100">
                <a:latin typeface="Segoe"/>
                <a:ea typeface="ＭＳ ゴシック"/>
              </a:rPr>
            </a:br>
            <a:r>
              <a:rPr lang="de-DE" sz="2100">
                <a:latin typeface="Segoe"/>
                <a:ea typeface="ＭＳ ゴシック"/>
              </a:rPr>
              <a:t>see the </a:t>
            </a:r>
            <a:r>
              <a:rPr lang="de-DE" sz="2100" b="1">
                <a:latin typeface="Segoe"/>
                <a:ea typeface="ＭＳ ゴシック"/>
              </a:rPr>
              <a:t>chart </a:t>
            </a:r>
            <a:br>
              <a:rPr lang="de-DE" sz="2100" b="1">
                <a:latin typeface="Segoe"/>
                <a:ea typeface="ＭＳ ゴシック"/>
              </a:rPr>
            </a:br>
            <a:r>
              <a:rPr lang="de-DE" sz="2100" b="1">
                <a:latin typeface="Segoe"/>
                <a:ea typeface="ＭＳ ゴシック"/>
              </a:rPr>
              <a:t>area border</a:t>
            </a:r>
            <a:r>
              <a:rPr lang="de-DE" sz="2100">
                <a:latin typeface="Segoe"/>
                <a:ea typeface="ＭＳ ゴシック"/>
              </a:rPr>
              <a:t>. </a:t>
            </a:r>
            <a:br>
              <a:rPr lang="de-DE" sz="2100">
                <a:latin typeface="Segoe"/>
                <a:ea typeface="ＭＳ ゴシック"/>
              </a:rPr>
            </a:br>
            <a:r>
              <a:rPr lang="de-DE" sz="2100">
                <a:latin typeface="Segoe"/>
                <a:ea typeface="ＭＳ ゴシック"/>
              </a:rPr>
              <a:t>Your slide should </a:t>
            </a:r>
            <a:br>
              <a:rPr lang="de-DE" sz="2100">
                <a:latin typeface="Segoe"/>
                <a:ea typeface="ＭＳ ゴシック"/>
              </a:rPr>
            </a:br>
            <a:r>
              <a:rPr lang="de-DE" sz="2100">
                <a:latin typeface="Segoe"/>
                <a:ea typeface="ＭＳ ゴシック"/>
              </a:rPr>
              <a:t>look similar to </a:t>
            </a:r>
            <a:br>
              <a:rPr lang="de-DE" sz="2100">
                <a:latin typeface="Segoe"/>
                <a:ea typeface="ＭＳ ゴシック"/>
              </a:rPr>
            </a:br>
            <a:r>
              <a:rPr lang="de-DE" sz="2100">
                <a:latin typeface="Segoe"/>
                <a:ea typeface="ＭＳ ゴシック"/>
              </a:rPr>
              <a:t>the figue at right.</a:t>
            </a:r>
          </a:p>
          <a:p>
            <a:pPr lvl="1">
              <a:buAutoNum type="arabicPeriod" startAt="8"/>
            </a:pPr>
            <a:r>
              <a:rPr lang="de-DE" sz="2100">
                <a:latin typeface="Segoe"/>
                <a:ea typeface="ＭＳ ゴシック"/>
              </a:rPr>
              <a:t> </a:t>
            </a:r>
            <a:r>
              <a:rPr lang="de-DE" sz="2100" b="1">
                <a:latin typeface="Segoe"/>
                <a:ea typeface="ＭＳ ゴシック"/>
              </a:rPr>
              <a:t>SAVE</a:t>
            </a:r>
            <a:r>
              <a:rPr lang="de-DE" sz="2100">
                <a:latin typeface="Segoe"/>
                <a:ea typeface="ＭＳ ゴシック"/>
              </a:rPr>
              <a:t> the presentation.</a:t>
            </a:r>
          </a:p>
          <a:p>
            <a:pPr lvl="0"/>
            <a:r>
              <a:rPr lang="de-DE" sz="2100" b="1">
                <a:latin typeface="Segoe"/>
                <a:ea typeface="ＭＳ ゴシック"/>
              </a:rPr>
              <a:t>PAUSE</a:t>
            </a:r>
            <a:r>
              <a:rPr lang="de-DE" sz="2100">
                <a:latin typeface="Segoe"/>
                <a:ea typeface="ＭＳ ゴシック"/>
              </a:rPr>
              <a:t>. </a:t>
            </a:r>
            <a:r>
              <a:rPr lang="de-DE" sz="2100" b="1">
                <a:latin typeface="Segoe"/>
                <a:ea typeface="ＭＳ ゴシック"/>
              </a:rPr>
              <a:t>LEAVE</a:t>
            </a:r>
            <a:r>
              <a:rPr lang="de-DE" sz="2100">
                <a:latin typeface="Segoe"/>
                <a:ea typeface="ＭＳ ゴシック"/>
              </a:rPr>
              <a:t> the presentation open to use in the next exercise.</a:t>
            </a:r>
          </a:p>
          <a:p>
            <a:pPr lvl="1" rtl="0">
              <a:buAutoNum type="arabicPeriod" startAt="6"/>
            </a:pPr>
            <a:endParaRPr lang="de-DE"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621.png"/>
          <p:cNvPicPr>
            <a:picLocks noChangeAspect="1"/>
          </p:cNvPicPr>
          <p:nvPr/>
        </p:nvPicPr>
        <p:blipFill rotWithShape="1">
          <a:blip r:embed="rId2">
            <a:extLst>
              <a:ext uri="{28A0092B-C50C-407E-A947-70E740481C1C}">
                <a14:useLocalDpi xmlns:a14="http://schemas.microsoft.com/office/drawing/2010/main" val="0"/>
              </a:ext>
            </a:extLst>
          </a:blip>
          <a:srcRect l="4531" t="10341" r="5312" b="10243"/>
          <a:stretch/>
        </p:blipFill>
        <p:spPr>
          <a:xfrm>
            <a:off x="3657600" y="1981200"/>
            <a:ext cx="4885267" cy="3251200"/>
          </a:xfrm>
          <a:prstGeom prst="rect">
            <a:avLst/>
          </a:prstGeom>
        </p:spPr>
      </p:pic>
    </p:spTree>
    <p:extLst>
      <p:ext uri="{BB962C8B-B14F-4D97-AF65-F5344CB8AC3E}">
        <p14:creationId xmlns:p14="http://schemas.microsoft.com/office/powerpoint/2010/main" val="4020439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Formatting Effects</a:t>
            </a:r>
          </a:p>
        </p:txBody>
      </p:sp>
      <p:sp>
        <p:nvSpPr>
          <p:cNvPr id="3" name="Text Placeholder 2"/>
          <p:cNvSpPr>
            <a:spLocks noGrp="1"/>
          </p:cNvSpPr>
          <p:nvPr>
            <p:ph type="body" idx="1"/>
          </p:nvPr>
        </p:nvSpPr>
        <p:spPr/>
        <p:txBody>
          <a:bodyPr/>
          <a:lstStyle/>
          <a:p>
            <a:pPr lvl="0" rtl="0"/>
            <a:r>
              <a:rPr lang="de-DE" sz="2000" b="1" i="0" u="none" strike="noStrike" baseline="0" smtClean="0">
                <a:latin typeface="Segoe"/>
                <a:ea typeface="ＭＳ ゴシック"/>
              </a:rPr>
              <a:t>USE</a:t>
            </a:r>
            <a:r>
              <a:rPr lang="de-DE" sz="2000" b="0" i="0" u="none" strike="noStrike" baseline="0" smtClean="0">
                <a:latin typeface="Segoe"/>
                <a:ea typeface="ＭＳ ゴシック"/>
              </a:rPr>
              <a:t> the </a:t>
            </a:r>
            <a:r>
              <a:rPr lang="de-DE" sz="2000" b="1" i="1" u="none" strike="noStrike" baseline="0" smtClean="0">
                <a:latin typeface="Segoe"/>
                <a:ea typeface="ＭＳ ゴシック"/>
              </a:rPr>
              <a:t>Admissions Final</a:t>
            </a:r>
            <a:r>
              <a:rPr lang="de-DE" sz="2000" b="0" i="0" u="none" strike="noStrike" baseline="0" smtClean="0">
                <a:latin typeface="Segoe"/>
                <a:ea typeface="ＭＳ ゴシック"/>
              </a:rPr>
              <a:t> presentation that is still open from the previous exercise.</a:t>
            </a:r>
          </a:p>
          <a:p>
            <a:pPr lvl="1" rtl="0"/>
            <a:r>
              <a:rPr lang="de-DE" sz="2000" b="0" i="0" u="none" strike="noStrike" baseline="0" smtClean="0">
                <a:latin typeface="Segoe"/>
                <a:ea typeface="ＭＳ ゴシック"/>
              </a:rPr>
              <a:t>In the chart on </a:t>
            </a:r>
            <a:br>
              <a:rPr lang="de-DE" sz="2000" b="0" i="0" u="none" strike="noStrike" baseline="0" smtClean="0">
                <a:latin typeface="Segoe"/>
                <a:ea typeface="ＭＳ ゴシック"/>
              </a:rPr>
            </a:br>
            <a:r>
              <a:rPr lang="de-DE" sz="2000" b="0" i="0" u="none" strike="noStrike" baseline="0" smtClean="0">
                <a:latin typeface="Segoe"/>
                <a:ea typeface="ＭＳ ゴシック"/>
              </a:rPr>
              <a:t>slide 2, click one </a:t>
            </a:r>
            <a:br>
              <a:rPr lang="de-DE" sz="2000" b="0" i="0" u="none" strike="noStrike" baseline="0" smtClean="0">
                <a:latin typeface="Segoe"/>
                <a:ea typeface="ＭＳ ゴシック"/>
              </a:rPr>
            </a:br>
            <a:r>
              <a:rPr lang="de-DE" sz="2000" b="0" i="0" u="none" strike="noStrike" baseline="0" smtClean="0">
                <a:latin typeface="Segoe"/>
                <a:ea typeface="ＭＳ ゴシック"/>
              </a:rPr>
              <a:t>of the </a:t>
            </a:r>
            <a:r>
              <a:rPr lang="de-DE" sz="2000" b="1" i="0" u="none" strike="noStrike" baseline="0" smtClean="0">
                <a:latin typeface="Segoe"/>
                <a:ea typeface="ＭＳ ゴシック"/>
              </a:rPr>
              <a:t>blue bars</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0" i="0" u="none" strike="noStrike" baseline="0" smtClean="0">
                <a:latin typeface="Segoe"/>
                <a:ea typeface="ＭＳ ゴシック"/>
              </a:rPr>
              <a:t>to select it. All </a:t>
            </a:r>
            <a:br>
              <a:rPr lang="de-DE" sz="2000" b="0" i="0" u="none" strike="noStrike" baseline="0" smtClean="0">
                <a:latin typeface="Segoe"/>
                <a:ea typeface="ＭＳ ゴシック"/>
              </a:rPr>
            </a:br>
            <a:r>
              <a:rPr lang="de-DE" sz="2000" b="0" i="0" u="none" strike="noStrike" baseline="0" smtClean="0">
                <a:latin typeface="Segoe"/>
                <a:ea typeface="ＭＳ ゴシック"/>
              </a:rPr>
              <a:t>three blue bars </a:t>
            </a:r>
            <a:br>
              <a:rPr lang="de-DE" sz="2000" b="0" i="0" u="none" strike="noStrike" baseline="0" smtClean="0">
                <a:latin typeface="Segoe"/>
                <a:ea typeface="ＭＳ ゴシック"/>
              </a:rPr>
            </a:br>
            <a:r>
              <a:rPr lang="de-DE" sz="2000" b="0" i="0" u="none" strike="noStrike" baseline="0" smtClean="0">
                <a:latin typeface="Segoe"/>
                <a:ea typeface="ＭＳ ゴシック"/>
              </a:rPr>
              <a:t>become selected.</a:t>
            </a:r>
          </a:p>
          <a:p>
            <a:pPr lvl="1" rtl="0">
              <a:lnSpc>
                <a:spcPct val="90000"/>
              </a:lnSpc>
            </a:pPr>
            <a:r>
              <a:rPr lang="de-DE" sz="2000" b="0" i="0" u="none" strike="noStrike" baseline="0" smtClean="0">
                <a:latin typeface="Segoe"/>
                <a:ea typeface="ＭＳ ゴシック"/>
              </a:rPr>
              <a:t>On the Chart </a:t>
            </a:r>
            <a:br>
              <a:rPr lang="de-DE" sz="2000" b="0" i="0" u="none" strike="noStrike" baseline="0" smtClean="0">
                <a:latin typeface="Segoe"/>
                <a:ea typeface="ＭＳ ゴシック"/>
              </a:rPr>
            </a:br>
            <a:r>
              <a:rPr lang="de-DE" sz="2000" b="0" i="0" u="none" strike="noStrike" baseline="0" smtClean="0">
                <a:latin typeface="Segoe"/>
                <a:ea typeface="ＭＳ ゴシック"/>
              </a:rPr>
              <a:t>Tools Format tab, </a:t>
            </a:r>
            <a:br>
              <a:rPr lang="de-DE" sz="2000" b="0" i="0" u="none" strike="noStrike" baseline="0" smtClean="0">
                <a:latin typeface="Segoe"/>
                <a:ea typeface="ＭＳ ゴシック"/>
              </a:rPr>
            </a:br>
            <a:r>
              <a:rPr lang="de-DE" sz="2000" b="0" i="0" u="none" strike="noStrike" baseline="0" smtClean="0">
                <a:latin typeface="Segoe"/>
                <a:ea typeface="ＭＳ ゴシック"/>
              </a:rPr>
              <a:t>click the </a:t>
            </a:r>
            <a:r>
              <a:rPr lang="de-DE" sz="2000" b="1" i="0" u="none" strike="noStrike" baseline="0" smtClean="0">
                <a:latin typeface="Segoe"/>
                <a:ea typeface="ＭＳ ゴシック"/>
              </a:rPr>
              <a:t>Shape </a:t>
            </a:r>
            <a:br>
              <a:rPr lang="de-DE" sz="2000" b="1" i="0" u="none" strike="noStrike" baseline="0" smtClean="0">
                <a:latin typeface="Segoe"/>
                <a:ea typeface="ＭＳ ゴシック"/>
              </a:rPr>
            </a:br>
            <a:r>
              <a:rPr lang="de-DE" sz="2000" b="1" i="0" u="none" strike="noStrike" baseline="0" smtClean="0">
                <a:latin typeface="Segoe"/>
                <a:ea typeface="ＭＳ ゴシック"/>
              </a:rPr>
              <a:t>Effects</a:t>
            </a:r>
            <a:r>
              <a:rPr lang="de-DE" sz="2000" b="0" i="0" u="none" strike="noStrike" baseline="0" smtClean="0">
                <a:latin typeface="Segoe"/>
                <a:ea typeface="ＭＳ ゴシック"/>
              </a:rPr>
              <a:t> button </a:t>
            </a:r>
            <a:br>
              <a:rPr lang="de-DE" sz="2000" b="0" i="0" u="none" strike="noStrike" baseline="0" smtClean="0">
                <a:latin typeface="Segoe"/>
                <a:ea typeface="ＭＳ ゴシック"/>
              </a:rPr>
            </a:br>
            <a:r>
              <a:rPr lang="de-DE" sz="2000" b="0" i="0" u="none" strike="noStrike" baseline="0" smtClean="0">
                <a:latin typeface="Segoe"/>
                <a:ea typeface="ＭＳ ゴシック"/>
              </a:rPr>
              <a:t>on the Shape </a:t>
            </a:r>
            <a:br>
              <a:rPr lang="de-DE" sz="2000" b="0" i="0" u="none" strike="noStrike" baseline="0" smtClean="0">
                <a:latin typeface="Segoe"/>
                <a:ea typeface="ＭＳ ゴシック"/>
              </a:rPr>
            </a:br>
            <a:r>
              <a:rPr lang="de-DE" sz="2000" b="0" i="0" u="none" strike="noStrike" baseline="0" smtClean="0">
                <a:latin typeface="Segoe"/>
                <a:ea typeface="ＭＳ ゴシック"/>
              </a:rPr>
              <a:t>Styles group, and on the menu that appears, point to </a:t>
            </a:r>
            <a:r>
              <a:rPr lang="de-DE" sz="2000" b="1" i="0" u="none" strike="noStrike" baseline="0" smtClean="0">
                <a:latin typeface="Segoe"/>
                <a:ea typeface="ＭＳ ゴシック"/>
              </a:rPr>
              <a:t>Bevel</a:t>
            </a:r>
            <a:r>
              <a:rPr lang="de-DE" sz="2000" b="0" i="0" u="none" strike="noStrike" baseline="0" smtClean="0">
                <a:latin typeface="Segoe"/>
                <a:ea typeface="ＭＳ ゴシック"/>
              </a:rPr>
              <a:t>, and then click the </a:t>
            </a:r>
            <a:r>
              <a:rPr lang="de-DE" sz="2000" b="1" i="0" u="none" strike="noStrike" baseline="0" smtClean="0">
                <a:latin typeface="Segoe"/>
                <a:ea typeface="ＭＳ ゴシック"/>
              </a:rPr>
              <a:t>Circle</a:t>
            </a:r>
            <a:r>
              <a:rPr lang="de-DE" sz="2000" b="0" i="0" u="none" strike="noStrike" baseline="0" smtClean="0">
                <a:latin typeface="Segoe"/>
                <a:ea typeface="ＭＳ ゴシック"/>
              </a:rPr>
              <a:t> </a:t>
            </a:r>
            <a:r>
              <a:rPr lang="de-DE" sz="2000" b="1" i="0" u="none" strike="noStrike" baseline="0" smtClean="0">
                <a:latin typeface="Segoe"/>
                <a:ea typeface="ＭＳ ゴシック"/>
              </a:rPr>
              <a:t>bevel </a:t>
            </a:r>
            <a:r>
              <a:rPr lang="de-DE" sz="2000" i="0" u="none" strike="noStrike" baseline="0" smtClean="0">
                <a:latin typeface="Segoe"/>
                <a:ea typeface="ＭＳ ゴシック"/>
              </a:rPr>
              <a:t>(</a:t>
            </a:r>
            <a:r>
              <a:rPr lang="de-DE" sz="2000">
                <a:latin typeface="Segoe"/>
                <a:ea typeface="ＭＳ ゴシック"/>
              </a:rPr>
              <a:t>above</a:t>
            </a:r>
            <a:r>
              <a:rPr lang="de-DE" sz="2000" b="0" i="0" u="none" strike="noStrike" baseline="0" smtClean="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8" name="Picture 7" descr="06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905000"/>
            <a:ext cx="5291667" cy="3537099"/>
          </a:xfrm>
          <a:prstGeom prst="rect">
            <a:avLst/>
          </a:prstGeom>
        </p:spPr>
      </p:pic>
    </p:spTree>
    <p:extLst>
      <p:ext uri="{BB962C8B-B14F-4D97-AF65-F5344CB8AC3E}">
        <p14:creationId xmlns:p14="http://schemas.microsoft.com/office/powerpoint/2010/main" val="8459094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Apply Formatting Effects</a:t>
            </a:r>
          </a:p>
        </p:txBody>
      </p:sp>
      <p:sp>
        <p:nvSpPr>
          <p:cNvPr id="3" name="Text Placeholder 2"/>
          <p:cNvSpPr>
            <a:spLocks noGrp="1"/>
          </p:cNvSpPr>
          <p:nvPr>
            <p:ph type="body" idx="1"/>
          </p:nvPr>
        </p:nvSpPr>
        <p:spPr/>
        <p:txBody>
          <a:bodyPr/>
          <a:lstStyle/>
          <a:p>
            <a:pPr lvl="1" rtl="0">
              <a:buFont typeface="+mj-lt"/>
              <a:buAutoNum type="arabicPeriod" startAt="3"/>
            </a:pPr>
            <a:r>
              <a:rPr lang="de-DE" b="0" i="0" u="none" strike="noStrike" baseline="0" smtClean="0">
                <a:latin typeface="Segoe"/>
                <a:ea typeface="ＭＳ ゴシック"/>
              </a:rPr>
              <a:t>Repeat </a:t>
            </a:r>
            <a:r>
              <a:rPr lang="de-DE" b="1" i="0" u="none" strike="noStrike" baseline="0" smtClean="0">
                <a:latin typeface="Segoe"/>
                <a:ea typeface="ＭＳ ゴシック"/>
              </a:rPr>
              <a:t>steps 1 and 2</a:t>
            </a:r>
            <a:r>
              <a:rPr lang="de-DE" b="0" i="0" u="none" strike="noStrike" baseline="0" smtClean="0">
                <a:latin typeface="Segoe"/>
                <a:ea typeface="ＭＳ ゴシック"/>
              </a:rPr>
              <a:t> for the </a:t>
            </a:r>
            <a:r>
              <a:rPr lang="de-DE" b="1" i="0" u="none" strike="noStrike" baseline="0" smtClean="0">
                <a:latin typeface="Segoe"/>
                <a:ea typeface="ＭＳ ゴシック"/>
              </a:rPr>
              <a:t>red</a:t>
            </a:r>
            <a:r>
              <a:rPr lang="de-DE" b="0" i="0" u="none" strike="noStrike" baseline="0" smtClean="0">
                <a:latin typeface="Segoe"/>
                <a:ea typeface="ＭＳ ゴシック"/>
              </a:rPr>
              <a:t>, and then the </a:t>
            </a:r>
            <a:r>
              <a:rPr lang="de-DE" b="1" i="0" u="none" strike="noStrike" baseline="0" smtClean="0">
                <a:latin typeface="Segoe"/>
                <a:ea typeface="ＭＳ ゴシック"/>
              </a:rPr>
              <a:t>orange</a:t>
            </a:r>
            <a:r>
              <a:rPr lang="de-DE" b="0" i="0" u="none" strike="noStrike" baseline="0" smtClean="0">
                <a:latin typeface="Segoe"/>
                <a:ea typeface="ＭＳ ゴシック"/>
              </a:rPr>
              <a:t> bars, so that all bars are formatted using the </a:t>
            </a:r>
            <a:r>
              <a:rPr lang="de-DE" b="1" i="0" u="none" strike="noStrike" baseline="0" smtClean="0">
                <a:latin typeface="Segoe"/>
                <a:ea typeface="ＭＳ ゴシック"/>
              </a:rPr>
              <a:t>same bevel effect</a:t>
            </a:r>
            <a:r>
              <a:rPr lang="de-DE" b="0" i="0" u="none" strike="noStrike" baseline="0" smtClean="0">
                <a:latin typeface="Times New Roman"/>
                <a:ea typeface="ＭＳ ゴシック"/>
              </a:rPr>
              <a:t>.</a:t>
            </a:r>
          </a:p>
          <a:p>
            <a:pPr lvl="1" rtl="0">
              <a:buAutoNum type="arabicPeriod" startAt="3"/>
            </a:pPr>
            <a:r>
              <a:rPr lang="de-DE" b="0" i="0" u="none" strike="noStrike" baseline="0" smtClean="0">
                <a:latin typeface="Segoe"/>
                <a:ea typeface="ＭＳ ゴシック"/>
              </a:rPr>
              <a:t>Select </a:t>
            </a:r>
            <a:r>
              <a:rPr lang="de-DE" b="1" i="0" u="none" strike="noStrike" baseline="0" smtClean="0">
                <a:latin typeface="Segoe"/>
                <a:ea typeface="ＭＳ ゴシック"/>
              </a:rPr>
              <a:t>Chart Area</a:t>
            </a:r>
            <a:r>
              <a:rPr lang="de-DE" b="0" i="0" u="none" strike="noStrike" baseline="0" smtClean="0">
                <a:latin typeface="Segoe"/>
                <a:ea typeface="ＭＳ ゴシック"/>
              </a:rPr>
              <a:t> from the </a:t>
            </a:r>
            <a:br>
              <a:rPr lang="de-DE" b="0" i="0" u="none" strike="noStrike" baseline="0" smtClean="0">
                <a:latin typeface="Segoe"/>
                <a:ea typeface="ＭＳ ゴシック"/>
              </a:rPr>
            </a:br>
            <a:r>
              <a:rPr lang="de-DE" b="0" i="0" u="none" strike="noStrike" baseline="0" smtClean="0">
                <a:latin typeface="Segoe"/>
                <a:ea typeface="ＭＳ ゴシック"/>
              </a:rPr>
              <a:t>drop-down list in the </a:t>
            </a:r>
            <a:br>
              <a:rPr lang="de-DE" b="0" i="0" u="none" strike="noStrike" baseline="0" smtClean="0">
                <a:latin typeface="Segoe"/>
                <a:ea typeface="ＭＳ ゴシック"/>
              </a:rPr>
            </a:br>
            <a:r>
              <a:rPr lang="de-DE" b="0" i="0" u="none" strike="noStrike" baseline="0" smtClean="0">
                <a:latin typeface="Segoe"/>
                <a:ea typeface="ＭＳ ゴシック"/>
              </a:rPr>
              <a:t>Current Selection group.</a:t>
            </a:r>
          </a:p>
          <a:p>
            <a:pPr lvl="1" rtl="0">
              <a:buAutoNum type="arabicPeriod" startAt="3"/>
            </a:pPr>
            <a:r>
              <a:rPr lang="de-DE" b="0" i="0" u="none" strike="noStrike" baseline="0" smtClean="0">
                <a:latin typeface="Segoe"/>
                <a:ea typeface="ＭＳ ゴシック"/>
              </a:rPr>
              <a:t>Click the </a:t>
            </a:r>
            <a:r>
              <a:rPr lang="de-DE" b="1" i="0" u="none" strike="noStrike" baseline="0" smtClean="0">
                <a:latin typeface="Segoe"/>
                <a:ea typeface="ＭＳ ゴシック"/>
              </a:rPr>
              <a:t>Shape Effects</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0" i="0" u="none" strike="noStrike" baseline="0" smtClean="0">
                <a:latin typeface="Segoe"/>
                <a:ea typeface="ＭＳ ゴシック"/>
              </a:rPr>
              <a:t>button again, point to </a:t>
            </a:r>
            <a:br>
              <a:rPr lang="de-DE" b="0" i="0" u="none" strike="noStrike" baseline="0" smtClean="0">
                <a:latin typeface="Segoe"/>
                <a:ea typeface="ＭＳ ゴシック"/>
              </a:rPr>
            </a:br>
            <a:r>
              <a:rPr lang="de-DE" b="1" i="0" u="none" strike="noStrike" baseline="0" smtClean="0">
                <a:latin typeface="Segoe"/>
                <a:ea typeface="ＭＳ ゴシック"/>
              </a:rPr>
              <a:t>3-D Rotation</a:t>
            </a:r>
            <a:r>
              <a:rPr lang="de-DE" b="0" i="0" u="none" strike="noStrike" baseline="0" smtClean="0">
                <a:latin typeface="Segoe"/>
                <a:ea typeface="ＭＳ ゴシック"/>
              </a:rPr>
              <a:t>, and click the </a:t>
            </a:r>
            <a:r>
              <a:rPr lang="de-DE" b="1" i="0" u="none" strike="noStrike" baseline="0" smtClean="0">
                <a:latin typeface="Segoe"/>
                <a:ea typeface="ＭＳ ゴシック"/>
              </a:rPr>
              <a:t>Perspective Heroic Extreme Right</a:t>
            </a:r>
            <a:r>
              <a:rPr lang="de-DE" b="0" i="0" u="none" strike="noStrike" baseline="0" smtClean="0">
                <a:latin typeface="Segoe"/>
                <a:ea typeface="ＭＳ ゴシック"/>
              </a:rPr>
              <a:t> effect (the last one in the Perspective section). The entire chart receives a 3-D effect (above).</a:t>
            </a:r>
          </a:p>
          <a:p>
            <a:pPr lvl="1" rtl="0">
              <a:lnSpc>
                <a:spcPct val="90000"/>
              </a:lnSpc>
              <a:buAutoNum type="arabicPeriod" startAt="3"/>
            </a:pPr>
            <a:r>
              <a:rPr lang="de-DE" i="0" u="none" strike="noStrike" baseline="0" smtClean="0">
                <a:latin typeface="Segoe"/>
                <a:ea typeface="ＭＳ ゴシック"/>
              </a:rPr>
              <a:t> </a:t>
            </a:r>
            <a:r>
              <a:rPr lang="de-DE" b="1" i="0" u="none" strike="noStrike" baseline="0" smtClean="0">
                <a:latin typeface="Segoe"/>
                <a:ea typeface="ＭＳ ゴシック"/>
              </a:rPr>
              <a:t>SAVE</a:t>
            </a:r>
            <a:r>
              <a:rPr lang="de-DE" b="0" i="0" u="none" strike="noStrike" baseline="0" smtClean="0">
                <a:latin typeface="Segoe"/>
                <a:ea typeface="ＭＳ ゴシック"/>
              </a:rPr>
              <a:t> the presentation.</a:t>
            </a:r>
          </a:p>
          <a:p>
            <a:pPr lvl="0" rtl="0">
              <a:lnSpc>
                <a:spcPct val="90000"/>
              </a:lnSpc>
            </a:pPr>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 </a:t>
            </a:r>
            <a:r>
              <a:rPr lang="de-DE" b="0" i="0" u="none" strike="noStrike" baseline="0" smtClean="0">
                <a:latin typeface="Segoe"/>
                <a:ea typeface="ＭＳ ゴシック"/>
              </a:rPr>
              <a:t>the presentation open for the next exercise.</a:t>
            </a:r>
            <a:endParaRPr lang="de-DE"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623.png"/>
          <p:cNvPicPr>
            <a:picLocks noChangeAspect="1"/>
          </p:cNvPicPr>
          <p:nvPr/>
        </p:nvPicPr>
        <p:blipFill rotWithShape="1">
          <a:blip r:embed="rId2">
            <a:extLst>
              <a:ext uri="{28A0092B-C50C-407E-A947-70E740481C1C}">
                <a14:useLocalDpi xmlns:a14="http://schemas.microsoft.com/office/drawing/2010/main" val="0"/>
              </a:ext>
            </a:extLst>
          </a:blip>
          <a:srcRect l="4405" t="11291" r="6131" b="10132"/>
          <a:stretch/>
        </p:blipFill>
        <p:spPr>
          <a:xfrm>
            <a:off x="5257800" y="2286000"/>
            <a:ext cx="3242733" cy="2121623"/>
          </a:xfrm>
          <a:prstGeom prst="rect">
            <a:avLst/>
          </a:prstGeom>
        </p:spPr>
      </p:pic>
    </p:spTree>
    <p:extLst>
      <p:ext uri="{BB962C8B-B14F-4D97-AF65-F5344CB8AC3E}">
        <p14:creationId xmlns:p14="http://schemas.microsoft.com/office/powerpoint/2010/main" val="149014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Chart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3D Clustered Column</a:t>
            </a:r>
            <a:r>
              <a:rPr lang="en-US" sz="2000" b="0" i="0" u="none" strike="noStrike" baseline="0" smtClean="0">
                <a:latin typeface="Segoe"/>
                <a:ea typeface="ＭＳ ゴシック"/>
              </a:rPr>
              <a:t> chart subtype (the fourth from the left in the row of icons across the top of the dialog box).</a:t>
            </a:r>
          </a:p>
          <a:p>
            <a:pPr lvl="1" rtl="0">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A Chart in </a:t>
            </a:r>
            <a:br>
              <a:rPr lang="en-US" sz="2000" b="0" i="0" u="none" strike="noStrike" baseline="0" smtClean="0">
                <a:latin typeface="Segoe"/>
                <a:ea typeface="ＭＳ ゴシック"/>
              </a:rPr>
            </a:br>
            <a:r>
              <a:rPr lang="en-US" sz="2000" b="0" i="0" u="none" strike="noStrike" baseline="0" smtClean="0">
                <a:latin typeface="Segoe"/>
                <a:ea typeface="ＭＳ ゴシック"/>
              </a:rPr>
              <a:t>Microsoft PowerPoint </a:t>
            </a:r>
            <a:br>
              <a:rPr lang="en-US" sz="2000" b="0" i="0" u="none" strike="noStrike" baseline="0" smtClean="0">
                <a:latin typeface="Segoe"/>
                <a:ea typeface="ＭＳ ゴシック"/>
              </a:rPr>
            </a:br>
            <a:r>
              <a:rPr lang="en-US" sz="2000" b="0" i="0" u="none" strike="noStrike" baseline="0" smtClean="0">
                <a:latin typeface="Segoe"/>
                <a:ea typeface="ＭＳ ゴシック"/>
              </a:rPr>
              <a:t>window opens on top </a:t>
            </a:r>
            <a:br>
              <a:rPr lang="en-US" sz="2000" b="0" i="0" u="none" strike="noStrike" baseline="0" smtClean="0">
                <a:latin typeface="Segoe"/>
                <a:ea typeface="ＭＳ ゴシック"/>
              </a:rPr>
            </a:br>
            <a:r>
              <a:rPr lang="en-US" sz="2000" b="0" i="0" u="none" strike="noStrike" baseline="0" smtClean="0">
                <a:latin typeface="Segoe"/>
                <a:ea typeface="ＭＳ ゴシック"/>
              </a:rPr>
              <a:t>of the PowerPoint </a:t>
            </a:r>
            <a:br>
              <a:rPr lang="en-US" sz="2000" b="0" i="0" u="none" strike="noStrike" baseline="0" smtClean="0">
                <a:latin typeface="Segoe"/>
                <a:ea typeface="ＭＳ ゴシック"/>
              </a:rPr>
            </a:br>
            <a:r>
              <a:rPr lang="en-US" sz="2000" b="0" i="0" u="none" strike="noStrike" baseline="0" smtClean="0">
                <a:latin typeface="Segoe"/>
                <a:ea typeface="ＭＳ ゴシック"/>
              </a:rPr>
              <a:t>window containing the </a:t>
            </a:r>
            <a:br>
              <a:rPr lang="en-US" sz="2000" b="0" i="0" u="none" strike="noStrike" baseline="0" smtClean="0">
                <a:latin typeface="Segoe"/>
                <a:ea typeface="ＭＳ ゴシック"/>
              </a:rPr>
            </a:br>
            <a:r>
              <a:rPr lang="en-US" sz="2000" b="0" i="0" u="none" strike="noStrike" baseline="0" smtClean="0">
                <a:latin typeface="Segoe"/>
                <a:ea typeface="ＭＳ ゴシック"/>
              </a:rPr>
              <a:t>sample data on which </a:t>
            </a:r>
            <a:br>
              <a:rPr lang="en-US" sz="2000" b="0" i="0" u="none" strike="noStrike" baseline="0" smtClean="0">
                <a:latin typeface="Segoe"/>
                <a:ea typeface="ＭＳ ゴシック"/>
              </a:rPr>
            </a:br>
            <a:r>
              <a:rPr lang="en-US" sz="2000" b="0" i="0" u="none" strike="noStrike" baseline="0" smtClean="0">
                <a:latin typeface="Segoe"/>
                <a:ea typeface="ＭＳ ゴシック"/>
              </a:rPr>
              <a:t>the chart is based </a:t>
            </a:r>
            <a:br>
              <a:rPr lang="en-US" sz="2000" b="0" i="0" u="none" strike="noStrike" baseline="0" smtClean="0">
                <a:latin typeface="Segoe"/>
                <a:ea typeface="ＭＳ ゴシック"/>
              </a:rPr>
            </a:br>
            <a:r>
              <a:rPr lang="en-US" sz="2000" b="0" i="0" u="none" strike="noStrike" baseline="0" smtClean="0">
                <a:latin typeface="Segoe"/>
                <a:ea typeface="ＭＳ ゴシック"/>
              </a:rPr>
              <a:t>(right).  It is similar to </a:t>
            </a:r>
            <a:br>
              <a:rPr lang="en-US" sz="2000" b="0" i="0" u="none" strike="noStrike" baseline="0" smtClean="0">
                <a:latin typeface="Segoe"/>
                <a:ea typeface="ＭＳ ゴシック"/>
              </a:rPr>
            </a:br>
            <a:r>
              <a:rPr lang="en-US" sz="2000" b="0" i="0" u="none" strike="noStrike" baseline="0" smtClean="0">
                <a:latin typeface="Segoe"/>
                <a:ea typeface="ＭＳ ゴシック"/>
              </a:rPr>
              <a:t>an Excel worksheet. </a:t>
            </a:r>
            <a:br>
              <a:rPr lang="en-US" sz="2000" b="0" i="0" u="none" strike="noStrike" baseline="0" smtClean="0">
                <a:latin typeface="Segoe"/>
                <a:ea typeface="ＭＳ ゴシック"/>
              </a:rPr>
            </a:br>
            <a:r>
              <a:rPr lang="en-US" sz="2000" b="0" i="0" u="none" strike="noStrike" baseline="0" smtClean="0">
                <a:latin typeface="Segoe"/>
                <a:ea typeface="ＭＳ ゴシック"/>
              </a:rPr>
              <a:t>Notice the bright-blue </a:t>
            </a:r>
            <a:br>
              <a:rPr lang="en-US" sz="2000" b="0" i="0" u="none" strike="noStrike" baseline="0" smtClean="0">
                <a:latin typeface="Segoe"/>
                <a:ea typeface="ＭＳ ゴシック"/>
              </a:rPr>
            </a:br>
            <a:r>
              <a:rPr lang="en-US" sz="2000" b="0" i="0" u="none" strike="noStrike" baseline="0" smtClean="0">
                <a:latin typeface="Segoe"/>
                <a:ea typeface="ＭＳ ゴシック"/>
              </a:rPr>
              <a:t>border that surrounds </a:t>
            </a:r>
            <a:br>
              <a:rPr lang="en-US" sz="2000" b="0" i="0" u="none" strike="noStrike" baseline="0" smtClean="0">
                <a:latin typeface="Segoe"/>
                <a:ea typeface="ＭＳ ゴシック"/>
              </a:rPr>
            </a:br>
            <a:r>
              <a:rPr lang="en-US" sz="2000" b="0" i="0" u="none" strike="noStrike" baseline="0" smtClean="0">
                <a:latin typeface="Segoe"/>
                <a:ea typeface="ＭＳ ゴシック"/>
              </a:rPr>
              <a:t>the data range. This range border is  used to indicate the data being charted.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6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269067"/>
            <a:ext cx="4468478" cy="3344333"/>
          </a:xfrm>
          <a:prstGeom prst="rect">
            <a:avLst/>
          </a:prstGeom>
        </p:spPr>
      </p:pic>
    </p:spTree>
    <p:extLst>
      <p:ext uri="{BB962C8B-B14F-4D97-AF65-F5344CB8AC3E}">
        <p14:creationId xmlns:p14="http://schemas.microsoft.com/office/powerpoint/2010/main" val="1141193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Format a Chart’s Data Series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Admissions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chart to select</a:t>
            </a:r>
            <a:r>
              <a:rPr lang="de-DE" b="0" i="0" u="none" strike="noStrike" baseline="0" smtClean="0">
                <a:latin typeface="Segoe"/>
                <a:ea typeface="ＭＳ ゴシック"/>
              </a:rPr>
              <a:t> it if it is not already selected.</a:t>
            </a:r>
          </a:p>
          <a:p>
            <a:pPr lvl="1" rtl="0"/>
            <a:r>
              <a:rPr lang="de-DE" b="0" i="0" u="none" strike="noStrike" baseline="0" smtClean="0">
                <a:latin typeface="Segoe"/>
                <a:ea typeface="ＭＳ ゴシック"/>
              </a:rPr>
              <a:t>Click one of the </a:t>
            </a:r>
            <a:r>
              <a:rPr lang="de-DE" b="1" i="0" u="none" strike="noStrike" baseline="0" smtClean="0">
                <a:latin typeface="Segoe"/>
                <a:ea typeface="ＭＳ ゴシック"/>
              </a:rPr>
              <a:t>red bars</a:t>
            </a:r>
            <a:r>
              <a:rPr lang="de-DE" b="0" i="0" u="none" strike="noStrike" baseline="0" smtClean="0">
                <a:latin typeface="Segoe"/>
                <a:ea typeface="ＭＳ ゴシック"/>
              </a:rPr>
              <a:t> to select the </a:t>
            </a:r>
            <a:r>
              <a:rPr lang="de-DE" b="1" i="0" u="none" strike="noStrike" baseline="0" smtClean="0">
                <a:latin typeface="Segoe"/>
                <a:ea typeface="ＭＳ ゴシック"/>
              </a:rPr>
              <a:t>entire data series</a:t>
            </a:r>
            <a:r>
              <a:rPr lang="de-DE" b="0" i="0" u="none" strike="noStrike" baseline="0" smtClean="0">
                <a:latin typeface="Segoe"/>
                <a:ea typeface="ＭＳ ゴシック"/>
              </a:rPr>
              <a:t> (all the red bars).</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Chart Tools Format</a:t>
            </a:r>
            <a:r>
              <a:rPr lang="de-DE" b="0" i="0" u="none" strike="noStrike" baseline="0" smtClean="0">
                <a:latin typeface="Segoe"/>
                <a:ea typeface="ＭＳ ゴシック"/>
              </a:rPr>
              <a:t> tab, and notice that the Chart Elements box in the Current Selection group shows that </a:t>
            </a:r>
            <a:r>
              <a:rPr lang="de-DE" b="1" i="0" u="none" strike="noStrike" baseline="0" smtClean="0">
                <a:latin typeface="Segoe"/>
                <a:ea typeface="ＭＳ ゴシック"/>
              </a:rPr>
              <a:t>Series “2013”</a:t>
            </a:r>
            <a:r>
              <a:rPr lang="de-DE" b="0" i="0" u="none" strike="noStrike" baseline="0" smtClean="0">
                <a:latin typeface="Segoe"/>
                <a:ea typeface="ＭＳ ゴシック"/>
              </a:rPr>
              <a:t> is selected.</a:t>
            </a:r>
          </a:p>
          <a:p>
            <a:pPr lvl="1">
              <a:buFont typeface="+mj-lt"/>
              <a:buAutoNum type="arabicPeriod" startAt="4"/>
            </a:pPr>
            <a:r>
              <a:rPr lang="de-DE">
                <a:latin typeface="Segoe"/>
                <a:ea typeface="ＭＳ ゴシック"/>
              </a:rPr>
              <a:t>Click the </a:t>
            </a:r>
            <a:r>
              <a:rPr lang="de-DE" b="1">
                <a:latin typeface="Segoe"/>
                <a:ea typeface="ＭＳ ゴシック"/>
              </a:rPr>
              <a:t>Format Selection</a:t>
            </a:r>
            <a:r>
              <a:rPr lang="de-DE">
                <a:latin typeface="Segoe"/>
                <a:ea typeface="ＭＳ ゴシック"/>
              </a:rPr>
              <a:t> button in the Current Selection group. The Format Data Series task pane opens.</a:t>
            </a:r>
          </a:p>
          <a:p>
            <a:pPr lvl="1">
              <a:buAutoNum type="arabicPeriod" startAt="4"/>
            </a:pPr>
            <a:r>
              <a:rPr lang="de-DE">
                <a:latin typeface="Segoe"/>
                <a:ea typeface="ＭＳ ゴシック"/>
              </a:rPr>
              <a:t>Under the </a:t>
            </a:r>
            <a:r>
              <a:rPr lang="de-DE" b="1">
                <a:latin typeface="Segoe"/>
                <a:ea typeface="ＭＳ ゴシック"/>
              </a:rPr>
              <a:t>Column Shape</a:t>
            </a:r>
            <a:r>
              <a:rPr lang="de-DE">
                <a:latin typeface="Segoe"/>
                <a:ea typeface="ＭＳ ゴシック"/>
              </a:rPr>
              <a:t> heading, click </a:t>
            </a:r>
            <a:r>
              <a:rPr lang="de-DE" b="1">
                <a:latin typeface="Segoe"/>
                <a:ea typeface="ＭＳ ゴシック"/>
              </a:rPr>
              <a:t>Cylinder</a:t>
            </a:r>
            <a:r>
              <a:rPr lang="de-DE">
                <a:latin typeface="Segoe"/>
                <a:ea typeface="ＭＳ ゴシック"/>
              </a:rPr>
              <a:t>. The bars turn to cylinders for the 2013 series.</a:t>
            </a:r>
          </a:p>
          <a:p>
            <a:pPr lvl="1" rtl="0"/>
            <a:endParaRPr lang="de-DE"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2583323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Format a Chart’s Data Series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80000"/>
              </a:lnSpc>
              <a:buFont typeface="+mj-lt"/>
              <a:buAutoNum type="arabicPeriod" startAt="6"/>
            </a:pPr>
            <a:r>
              <a:rPr lang="de-DE" sz="2000" b="0" i="0" u="none" strike="noStrike" baseline="0" smtClean="0">
                <a:latin typeface="Segoe"/>
                <a:ea typeface="ＭＳ ゴシック"/>
              </a:rPr>
              <a:t>Repeat </a:t>
            </a:r>
            <a:r>
              <a:rPr lang="de-DE" sz="2000" b="1" i="0" u="none" strike="noStrike" baseline="0" smtClean="0">
                <a:latin typeface="Segoe"/>
                <a:ea typeface="ＭＳ ゴシック"/>
              </a:rPr>
              <a:t>step 5</a:t>
            </a:r>
            <a:r>
              <a:rPr lang="de-DE" sz="2000" b="0" i="0" u="none" strike="noStrike" baseline="0" smtClean="0">
                <a:latin typeface="Segoe"/>
                <a:ea typeface="ＭＳ ゴシック"/>
              </a:rPr>
              <a:t> for each of the other two data series.</a:t>
            </a:r>
          </a:p>
          <a:p>
            <a:pPr lvl="1">
              <a:lnSpc>
                <a:spcPct val="80000"/>
              </a:lnSpc>
              <a:buFont typeface="+mj-lt"/>
              <a:buAutoNum type="arabicPeriod" startAt="7"/>
            </a:pPr>
            <a:r>
              <a:rPr lang="de-DE" sz="2000">
                <a:latin typeface="Segoe"/>
                <a:ea typeface="ＭＳ ゴシック"/>
              </a:rPr>
              <a:t>Drag the </a:t>
            </a:r>
            <a:r>
              <a:rPr lang="de-DE" sz="2000" b="1">
                <a:latin typeface="Segoe"/>
                <a:ea typeface="ＭＳ ゴシック"/>
              </a:rPr>
              <a:t>Gap Width</a:t>
            </a:r>
            <a:r>
              <a:rPr lang="de-DE" sz="2000">
                <a:latin typeface="Segoe"/>
                <a:ea typeface="ＭＳ ゴシック"/>
              </a:rPr>
              <a:t> slider to the </a:t>
            </a:r>
            <a:r>
              <a:rPr lang="de-DE" sz="2000" b="1">
                <a:latin typeface="Segoe"/>
                <a:ea typeface="ＭＳ ゴシック"/>
              </a:rPr>
              <a:t>50%</a:t>
            </a:r>
            <a:r>
              <a:rPr lang="de-DE" sz="2000">
                <a:latin typeface="Segoe"/>
                <a:ea typeface="ＭＳ ゴシック"/>
              </a:rPr>
              <a:t> setting. This action decreases the amount of space between the categories on the horizontal axis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8" name="Picture 7" descr="06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132" y="2641600"/>
            <a:ext cx="5672868" cy="3591866"/>
          </a:xfrm>
          <a:prstGeom prst="rect">
            <a:avLst/>
          </a:prstGeom>
        </p:spPr>
      </p:pic>
    </p:spTree>
    <p:extLst>
      <p:ext uri="{BB962C8B-B14F-4D97-AF65-F5344CB8AC3E}">
        <p14:creationId xmlns:p14="http://schemas.microsoft.com/office/powerpoint/2010/main" val="2225477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Format a Chart’s Data Series</a:t>
            </a:r>
            <a:endParaRPr lang="de-DE"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8"/>
            </a:pPr>
            <a:r>
              <a:rPr lang="de-DE">
                <a:latin typeface="Segoe"/>
                <a:ea typeface="ＭＳ ゴシック"/>
              </a:rPr>
              <a:t>Close the task pane.</a:t>
            </a:r>
          </a:p>
          <a:p>
            <a:pPr lvl="1">
              <a:buAutoNum type="arabicPeriod" startAt="8"/>
            </a:pPr>
            <a:r>
              <a:rPr lang="de-DE">
                <a:latin typeface="Segoe"/>
                <a:ea typeface="ＭＳ ゴシック"/>
              </a:rPr>
              <a:t> </a:t>
            </a:r>
            <a:r>
              <a:rPr lang="de-DE" b="1">
                <a:latin typeface="Segoe"/>
                <a:ea typeface="ＭＳ ゴシック"/>
              </a:rPr>
              <a:t>SAVE</a:t>
            </a:r>
            <a:r>
              <a:rPr lang="de-DE">
                <a:latin typeface="Segoe"/>
                <a:ea typeface="ＭＳ ゴシック"/>
              </a:rPr>
              <a:t> the presentation.</a:t>
            </a:r>
          </a:p>
          <a:p>
            <a:pPr lvl="0"/>
            <a:r>
              <a:rPr lang="de-DE" b="1">
                <a:latin typeface="Segoe"/>
                <a:ea typeface="ＭＳ ゴシック"/>
              </a:rPr>
              <a:t>PAUSE</a:t>
            </a:r>
            <a:r>
              <a:rPr lang="de-DE">
                <a:latin typeface="Segoe"/>
                <a:ea typeface="ＭＳ ゴシック"/>
              </a:rPr>
              <a:t>. </a:t>
            </a:r>
            <a:r>
              <a:rPr lang="de-DE" b="1">
                <a:latin typeface="Segoe"/>
                <a:ea typeface="ＭＳ ゴシック"/>
              </a:rPr>
              <a:t>LEAVE</a:t>
            </a:r>
            <a:r>
              <a:rPr lang="de-DE">
                <a:latin typeface="Segoe"/>
                <a:ea typeface="ＭＳ ゴシック"/>
              </a:rPr>
              <a:t> the file open for the next exercise.</a:t>
            </a:r>
          </a:p>
          <a:p>
            <a:pPr lvl="1"/>
            <a:endParaRPr lang="de-DE"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1228374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Adjust a Chart Axis</a:t>
            </a: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Admissions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Click the </a:t>
            </a:r>
            <a:r>
              <a:rPr lang="de-DE" b="1" i="0" u="none" strike="noStrike" baseline="0" smtClean="0">
                <a:latin typeface="Segoe"/>
                <a:ea typeface="ＭＳ ゴシック"/>
              </a:rPr>
              <a:t>chart on slide 2</a:t>
            </a:r>
            <a:r>
              <a:rPr lang="de-DE" b="0" i="0" u="none" strike="noStrike" baseline="0" smtClean="0">
                <a:latin typeface="Segoe"/>
                <a:ea typeface="ＭＳ ゴシック"/>
              </a:rPr>
              <a:t> to select it, if necessary.</a:t>
            </a:r>
          </a:p>
          <a:p>
            <a:pPr lvl="1" rtl="0"/>
            <a:r>
              <a:rPr lang="de-DE" i="0" u="none" strike="noStrike" baseline="0" smtClean="0">
                <a:latin typeface="Segoe"/>
                <a:ea typeface="ＭＳ ゴシック"/>
              </a:rPr>
              <a:t> </a:t>
            </a:r>
            <a:r>
              <a:rPr lang="de-DE" b="1" i="0" u="none" strike="noStrike" baseline="0" smtClean="0">
                <a:latin typeface="Segoe"/>
                <a:ea typeface="ＭＳ ゴシック"/>
              </a:rPr>
              <a:t>Double-click</a:t>
            </a:r>
            <a:r>
              <a:rPr lang="de-DE" b="0" i="0" u="none" strike="noStrike" baseline="0" smtClean="0">
                <a:latin typeface="Segoe"/>
                <a:ea typeface="ＭＳ ゴシック"/>
              </a:rPr>
              <a:t> one of the numbers on the vertical axis. The Format Axis task pane opens.</a:t>
            </a:r>
          </a:p>
          <a:p>
            <a:pPr lvl="1" rtl="0"/>
            <a:r>
              <a:rPr lang="de-DE" b="0" i="0" u="none" strike="noStrike" baseline="0" smtClean="0">
                <a:latin typeface="Segoe"/>
                <a:ea typeface="ＭＳ ゴシック"/>
              </a:rPr>
              <a:t>If the </a:t>
            </a:r>
            <a:r>
              <a:rPr lang="de-DE" b="1" i="0" u="none" strike="noStrike" baseline="0" smtClean="0">
                <a:latin typeface="Segoe"/>
                <a:ea typeface="ＭＳ ゴシック"/>
              </a:rPr>
              <a:t>Axis Options</a:t>
            </a:r>
            <a:r>
              <a:rPr lang="de-DE" b="0" i="0" u="none" strike="noStrike" baseline="0" smtClean="0">
                <a:latin typeface="Segoe"/>
                <a:ea typeface="ＭＳ ゴシック"/>
              </a:rPr>
              <a:t> </a:t>
            </a:r>
            <a:r>
              <a:rPr lang="de-DE" b="1" i="0" u="none" strike="noStrike" baseline="0" smtClean="0">
                <a:latin typeface="Segoe"/>
                <a:ea typeface="ＭＳ ゴシック"/>
              </a:rPr>
              <a:t>icon</a:t>
            </a:r>
            <a:r>
              <a:rPr lang="de-DE" b="0" i="0" u="none" strike="noStrike" baseline="0" smtClean="0">
                <a:latin typeface="Segoe"/>
                <a:ea typeface="ＭＳ ゴシック"/>
              </a:rPr>
              <a:t> is not selected at the top of the task pane (rightmost icon), click it. Then, if the </a:t>
            </a:r>
            <a:r>
              <a:rPr lang="de-DE" b="1" i="0" u="none" strike="noStrike" baseline="0" smtClean="0">
                <a:latin typeface="Segoe"/>
                <a:ea typeface="ＭＳ ゴシック"/>
              </a:rPr>
              <a:t>Axis Options</a:t>
            </a:r>
            <a:r>
              <a:rPr lang="de-DE" b="0" i="0" u="none" strike="noStrike" baseline="0" smtClean="0">
                <a:latin typeface="Segoe"/>
                <a:ea typeface="ＭＳ ゴシック"/>
              </a:rPr>
              <a:t> section is collapsed, click the </a:t>
            </a:r>
            <a:r>
              <a:rPr lang="de-DE" b="1" i="0" u="none" strike="noStrike" baseline="0" smtClean="0">
                <a:latin typeface="Segoe"/>
                <a:ea typeface="ＭＳ ゴシック"/>
              </a:rPr>
              <a:t>heading</a:t>
            </a:r>
            <a:r>
              <a:rPr lang="de-DE" b="0" i="0" u="none" strike="noStrike" baseline="0" smtClean="0">
                <a:latin typeface="Segoe"/>
                <a:ea typeface="ＭＳ ゴシック"/>
              </a:rPr>
              <a:t> to expand that category.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1058372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Adjust a Chart Axis</a:t>
            </a:r>
          </a:p>
        </p:txBody>
      </p:sp>
      <p:sp>
        <p:nvSpPr>
          <p:cNvPr id="3" name="Text Placeholder 2"/>
          <p:cNvSpPr>
            <a:spLocks noGrp="1"/>
          </p:cNvSpPr>
          <p:nvPr>
            <p:ph type="body" idx="1"/>
          </p:nvPr>
        </p:nvSpPr>
        <p:spPr/>
        <p:txBody>
          <a:bodyPr/>
          <a:lstStyle/>
          <a:p>
            <a:pPr lvl="1" rtl="0">
              <a:buFont typeface="+mj-lt"/>
              <a:buAutoNum type="arabicPeriod" startAt="4"/>
            </a:pPr>
            <a:r>
              <a:rPr lang="de-DE" b="0" i="0" u="none" strike="noStrike" baseline="0" smtClean="0">
                <a:latin typeface="Segoe"/>
                <a:ea typeface="ＭＳ ゴシック"/>
              </a:rPr>
              <a:t>Under </a:t>
            </a:r>
            <a:r>
              <a:rPr lang="de-DE" b="1" i="0" u="none" strike="noStrike" baseline="0" smtClean="0">
                <a:latin typeface="Segoe"/>
                <a:ea typeface="ＭＳ ゴシック"/>
              </a:rPr>
              <a:t>Bounds</a:t>
            </a:r>
            <a:r>
              <a:rPr lang="de-DE" b="0" i="0" u="none" strike="noStrike" baseline="0" smtClean="0">
                <a:latin typeface="Segoe"/>
                <a:ea typeface="ＭＳ ゴシック"/>
              </a:rPr>
              <a:t>, in the </a:t>
            </a:r>
            <a:br>
              <a:rPr lang="de-DE" b="0" i="0" u="none" strike="noStrike" baseline="0" smtClean="0">
                <a:latin typeface="Segoe"/>
                <a:ea typeface="ＭＳ ゴシック"/>
              </a:rPr>
            </a:br>
            <a:r>
              <a:rPr lang="de-DE" b="0" i="0" u="none" strike="noStrike" baseline="0" smtClean="0">
                <a:latin typeface="Segoe"/>
                <a:ea typeface="ＭＳ ゴシック"/>
              </a:rPr>
              <a:t>Maximum text box, </a:t>
            </a:r>
            <a:br>
              <a:rPr lang="de-DE" b="0" i="0" u="none" strike="noStrike" baseline="0" smtClean="0">
                <a:latin typeface="Segoe"/>
                <a:ea typeface="ＭＳ ゴシック"/>
              </a:rPr>
            </a:br>
            <a:r>
              <a:rPr lang="de-DE" b="0" i="0" u="none" strike="noStrike" baseline="0" smtClean="0">
                <a:latin typeface="Segoe"/>
                <a:ea typeface="ＭＳ ゴシック"/>
              </a:rPr>
              <a:t>change the value to </a:t>
            </a:r>
            <a:br>
              <a:rPr lang="de-DE" b="0" i="0" u="none" strike="noStrike" baseline="0" smtClean="0">
                <a:latin typeface="Segoe"/>
                <a:ea typeface="ＭＳ ゴシック"/>
              </a:rPr>
            </a:br>
            <a:r>
              <a:rPr lang="de-DE" b="1" i="0" u="none" strike="noStrike" baseline="0" smtClean="0">
                <a:latin typeface="Segoe"/>
                <a:ea typeface="ＭＳ ゴシック"/>
              </a:rPr>
              <a:t>4000 </a:t>
            </a:r>
            <a:r>
              <a:rPr lang="de-DE" b="0" i="0" u="none" strike="noStrike" baseline="0" smtClean="0">
                <a:latin typeface="Segoe"/>
                <a:ea typeface="ＭＳ ゴシック"/>
              </a:rPr>
              <a:t>to establish that </a:t>
            </a:r>
            <a:br>
              <a:rPr lang="de-DE" b="0" i="0" u="none" strike="noStrike" baseline="0" smtClean="0">
                <a:latin typeface="Segoe"/>
                <a:ea typeface="ＭＳ ゴシック"/>
              </a:rPr>
            </a:br>
            <a:r>
              <a:rPr lang="de-DE" b="0" i="0" u="none" strike="noStrike" baseline="0" smtClean="0">
                <a:latin typeface="Segoe"/>
                <a:ea typeface="ＭＳ ゴシック"/>
              </a:rPr>
              <a:t>as the maximum value </a:t>
            </a:r>
            <a:br>
              <a:rPr lang="de-DE" b="0" i="0" u="none" strike="noStrike" baseline="0" smtClean="0">
                <a:latin typeface="Segoe"/>
                <a:ea typeface="ＭＳ ゴシック"/>
              </a:rPr>
            </a:br>
            <a:r>
              <a:rPr lang="de-DE" b="0" i="0" u="none" strike="noStrike" baseline="0" smtClean="0">
                <a:latin typeface="Segoe"/>
                <a:ea typeface="ＭＳ ゴシック"/>
              </a:rPr>
              <a:t>for the chart’s vertical </a:t>
            </a:r>
            <a:br>
              <a:rPr lang="de-DE" b="0" i="0" u="none" strike="noStrike" baseline="0" smtClean="0">
                <a:latin typeface="Segoe"/>
                <a:ea typeface="ＭＳ ゴシック"/>
              </a:rPr>
            </a:br>
            <a:r>
              <a:rPr lang="de-DE" b="0" i="0" u="none" strike="noStrike" baseline="0" smtClean="0">
                <a:latin typeface="Segoe"/>
                <a:ea typeface="ＭＳ ゴシック"/>
              </a:rPr>
              <a:t>axis (right).</a:t>
            </a:r>
          </a:p>
          <a:p>
            <a:pPr lvl="1" rtl="0">
              <a:buAutoNum type="arabicPeriod" startAt="4"/>
            </a:pPr>
            <a:r>
              <a:rPr lang="de-DE" b="0" i="0" u="none" strike="noStrike" baseline="0" smtClean="0">
                <a:latin typeface="Segoe"/>
                <a:ea typeface="ＭＳ ゴシック"/>
              </a:rPr>
              <a:t>Click the </a:t>
            </a:r>
            <a:r>
              <a:rPr lang="de-DE" b="1" i="0" u="none" strike="noStrike" baseline="0" smtClean="0">
                <a:latin typeface="Segoe"/>
                <a:ea typeface="ＭＳ ゴシック"/>
              </a:rPr>
              <a:t>Reset</a:t>
            </a:r>
            <a:r>
              <a:rPr lang="de-DE" b="0" i="0" u="none" strike="noStrike" baseline="0" smtClean="0">
                <a:latin typeface="Segoe"/>
                <a:ea typeface="ＭＳ ゴシック"/>
              </a:rPr>
              <a:t> button </a:t>
            </a:r>
            <a:br>
              <a:rPr lang="de-DE" b="0" i="0" u="none" strike="noStrike" baseline="0" smtClean="0">
                <a:latin typeface="Segoe"/>
                <a:ea typeface="ＭＳ ゴシック"/>
              </a:rPr>
            </a:br>
            <a:r>
              <a:rPr lang="de-DE" b="0" i="0" u="none" strike="noStrike" baseline="0" smtClean="0">
                <a:latin typeface="Segoe"/>
                <a:ea typeface="ＭＳ ゴシック"/>
              </a:rPr>
              <a:t>next to </a:t>
            </a:r>
            <a:r>
              <a:rPr lang="de-DE" b="1" i="0" u="none" strike="noStrike" baseline="0" smtClean="0">
                <a:latin typeface="Segoe"/>
                <a:ea typeface="ＭＳ ゴシック"/>
              </a:rPr>
              <a:t>Maximum</a:t>
            </a:r>
            <a:r>
              <a:rPr lang="de-DE" b="0" i="0" u="none" strike="noStrike" baseline="0" smtClean="0">
                <a:latin typeface="Segoe"/>
                <a:ea typeface="ＭＳ ゴシック"/>
              </a:rPr>
              <a:t> to </a:t>
            </a:r>
            <a:br>
              <a:rPr lang="de-DE" b="0" i="0" u="none" strike="noStrike" baseline="0" smtClean="0">
                <a:latin typeface="Segoe"/>
                <a:ea typeface="ＭＳ ゴシック"/>
              </a:rPr>
            </a:br>
            <a:r>
              <a:rPr lang="de-DE" b="0" i="0" u="none" strike="noStrike" baseline="0" smtClean="0">
                <a:latin typeface="Segoe"/>
                <a:ea typeface="ＭＳ ゴシック"/>
              </a:rPr>
              <a:t>reset the axis scale.</a:t>
            </a:r>
          </a:p>
          <a:p>
            <a:pPr lvl="1" rtl="0">
              <a:buAutoNum type="arabicPeriod" startAt="4"/>
            </a:pPr>
            <a:r>
              <a:rPr lang="de-DE" b="0" i="0" u="none" strike="noStrike" baseline="0" smtClean="0">
                <a:latin typeface="Segoe"/>
                <a:ea typeface="ＭＳ ゴシック"/>
              </a:rPr>
              <a:t>Click the </a:t>
            </a:r>
            <a:r>
              <a:rPr lang="de-DE" b="1" i="0" u="none" strike="noStrike" baseline="0" smtClean="0">
                <a:latin typeface="Segoe"/>
                <a:ea typeface="ＭＳ ゴシック"/>
              </a:rPr>
              <a:t>Axis Options heading</a:t>
            </a:r>
            <a:r>
              <a:rPr lang="de-DE" b="0" i="0" u="none" strike="noStrike" baseline="0" smtClean="0">
                <a:latin typeface="Segoe"/>
                <a:ea typeface="ＭＳ ゴシック"/>
              </a:rPr>
              <a:t> to collapse that category. Then click the </a:t>
            </a:r>
            <a:r>
              <a:rPr lang="de-DE" b="1" i="0" u="none" strike="noStrike" baseline="0" smtClean="0">
                <a:latin typeface="Segoe"/>
                <a:ea typeface="ＭＳ ゴシック"/>
              </a:rPr>
              <a:t>Number</a:t>
            </a:r>
            <a:r>
              <a:rPr lang="de-DE" b="0" i="0" u="none" strike="noStrike" baseline="0" smtClean="0">
                <a:latin typeface="Segoe"/>
                <a:ea typeface="ＭＳ ゴシック"/>
              </a:rPr>
              <a:t> heading to expand that category.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06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1" y="1676400"/>
            <a:ext cx="4419600" cy="2851721"/>
          </a:xfrm>
          <a:prstGeom prst="rect">
            <a:avLst/>
          </a:prstGeom>
        </p:spPr>
      </p:pic>
    </p:spTree>
    <p:extLst>
      <p:ext uri="{BB962C8B-B14F-4D97-AF65-F5344CB8AC3E}">
        <p14:creationId xmlns:p14="http://schemas.microsoft.com/office/powerpoint/2010/main" val="1952415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Adjust a Chart Axis</a:t>
            </a:r>
          </a:p>
        </p:txBody>
      </p:sp>
      <p:sp>
        <p:nvSpPr>
          <p:cNvPr id="3" name="Text Placeholder 2"/>
          <p:cNvSpPr>
            <a:spLocks noGrp="1"/>
          </p:cNvSpPr>
          <p:nvPr>
            <p:ph type="body" idx="1"/>
          </p:nvPr>
        </p:nvSpPr>
        <p:spPr/>
        <p:txBody>
          <a:bodyPr/>
          <a:lstStyle/>
          <a:p>
            <a:pPr lvl="1">
              <a:buFont typeface="+mj-lt"/>
              <a:buAutoNum type="arabicPeriod" startAt="7"/>
            </a:pPr>
            <a:r>
              <a:rPr lang="de-DE">
                <a:latin typeface="Segoe"/>
                <a:ea typeface="ＭＳ ゴシック"/>
              </a:rPr>
              <a:t>Open the </a:t>
            </a:r>
            <a:r>
              <a:rPr lang="de-DE" b="1">
                <a:latin typeface="Segoe"/>
                <a:ea typeface="ＭＳ ゴシック"/>
              </a:rPr>
              <a:t>Category drop-down list</a:t>
            </a:r>
            <a:r>
              <a:rPr lang="de-DE">
                <a:latin typeface="Segoe"/>
                <a:ea typeface="ＭＳ ゴシック"/>
              </a:rPr>
              <a:t> and choose </a:t>
            </a:r>
            <a:r>
              <a:rPr lang="de-DE" b="1">
                <a:latin typeface="Segoe"/>
                <a:ea typeface="ＭＳ ゴシック"/>
              </a:rPr>
              <a:t>Currency</a:t>
            </a:r>
            <a:r>
              <a:rPr lang="de-DE">
                <a:latin typeface="Times New Roman"/>
                <a:ea typeface="ＭＳ ゴシック"/>
              </a:rPr>
              <a:t>.</a:t>
            </a:r>
          </a:p>
          <a:p>
            <a:pPr lvl="1" rtl="0">
              <a:buAutoNum type="arabicPeriod" startAt="7"/>
            </a:pPr>
            <a:r>
              <a:rPr lang="de-DE" b="0" i="0" u="none" strike="noStrike" baseline="0" smtClean="0">
                <a:latin typeface="Segoe"/>
                <a:ea typeface="ＭＳ ゴシック"/>
              </a:rPr>
              <a:t>Select the value in </a:t>
            </a:r>
            <a:br>
              <a:rPr lang="de-DE" b="0" i="0" u="none" strike="noStrike" baseline="0" smtClean="0">
                <a:latin typeface="Segoe"/>
                <a:ea typeface="ＭＳ ゴシック"/>
              </a:rPr>
            </a:br>
            <a:r>
              <a:rPr lang="de-DE" b="0" i="0" u="none" strike="noStrike" baseline="0" smtClean="0">
                <a:latin typeface="Segoe"/>
                <a:ea typeface="ＭＳ ゴシック"/>
              </a:rPr>
              <a:t>the </a:t>
            </a:r>
            <a:r>
              <a:rPr lang="de-DE" b="1" i="0" u="none" strike="noStrike" baseline="0" smtClean="0">
                <a:latin typeface="Segoe"/>
                <a:ea typeface="ＭＳ ゴシック"/>
              </a:rPr>
              <a:t>Decimal</a:t>
            </a:r>
            <a:r>
              <a:rPr lang="de-DE" b="0" i="0" u="none" strike="noStrike" baseline="0" smtClean="0">
                <a:latin typeface="Segoe"/>
                <a:ea typeface="ＭＳ ゴシック"/>
              </a:rPr>
              <a:t> places </a:t>
            </a:r>
            <a:br>
              <a:rPr lang="de-DE" b="0" i="0" u="none" strike="noStrike" baseline="0" smtClean="0">
                <a:latin typeface="Segoe"/>
                <a:ea typeface="ＭＳ ゴシック"/>
              </a:rPr>
            </a:br>
            <a:r>
              <a:rPr lang="de-DE" b="0" i="0" u="none" strike="noStrike" baseline="0" smtClean="0">
                <a:latin typeface="Segoe"/>
                <a:ea typeface="ＭＳ ゴシック"/>
              </a:rPr>
              <a:t>box and type </a:t>
            </a:r>
            <a:r>
              <a:rPr lang="de-DE" b="1" i="0" u="none" strike="noStrike" baseline="0" smtClean="0">
                <a:latin typeface="Segoe"/>
                <a:ea typeface="ＭＳ ゴシック"/>
              </a:rPr>
              <a:t>0 </a:t>
            </a:r>
            <a:r>
              <a:rPr lang="de-DE" b="0" i="0" u="none" strike="noStrike" baseline="0" smtClean="0">
                <a:latin typeface="Segoe"/>
                <a:ea typeface="ＭＳ ゴシック"/>
              </a:rPr>
              <a:t>to </a:t>
            </a:r>
            <a:br>
              <a:rPr lang="de-DE" b="0" i="0" u="none" strike="noStrike" baseline="0" smtClean="0">
                <a:latin typeface="Segoe"/>
                <a:ea typeface="ＭＳ ゴシック"/>
              </a:rPr>
            </a:br>
            <a:r>
              <a:rPr lang="de-DE" b="0" i="0" u="none" strike="noStrike" baseline="0" smtClean="0">
                <a:latin typeface="Segoe"/>
                <a:ea typeface="ＭＳ ゴシック"/>
              </a:rPr>
              <a:t>reduce decimal </a:t>
            </a:r>
            <a:br>
              <a:rPr lang="de-DE" b="0" i="0" u="none" strike="noStrike" baseline="0" smtClean="0">
                <a:latin typeface="Segoe"/>
                <a:ea typeface="ＭＳ ゴシック"/>
              </a:rPr>
            </a:br>
            <a:r>
              <a:rPr lang="de-DE" b="0" i="0" u="none" strike="noStrike" baseline="0" smtClean="0">
                <a:latin typeface="Segoe"/>
                <a:ea typeface="ＭＳ ゴシック"/>
              </a:rPr>
              <a:t>places to zero (right).</a:t>
            </a:r>
          </a:p>
          <a:p>
            <a:pPr lvl="1" rtl="0">
              <a:buAutoNum type="arabicPeriod" startAt="7"/>
            </a:pPr>
            <a:r>
              <a:rPr lang="de-DE" b="0" i="0" u="none" strike="noStrike" baseline="0" smtClean="0">
                <a:latin typeface="Segoe"/>
                <a:ea typeface="ＭＳ ゴシック"/>
              </a:rPr>
              <a:t>Close the task pane.</a:t>
            </a:r>
          </a:p>
          <a:p>
            <a:pPr lvl="1" rtl="0">
              <a:buAutoNum type="arabicPeriod" startAt="7"/>
            </a:pPr>
            <a:r>
              <a:rPr lang="de-DE" b="0" i="0" u="none" strike="noStrike" baseline="0" smtClean="0">
                <a:latin typeface="Segoe"/>
                <a:ea typeface="ＭＳ ゴシック"/>
              </a:rPr>
              <a:t>On the Home tab, </a:t>
            </a:r>
            <a:br>
              <a:rPr lang="de-DE" b="0" i="0" u="none" strike="noStrike" baseline="0" smtClean="0">
                <a:latin typeface="Segoe"/>
                <a:ea typeface="ＭＳ ゴシック"/>
              </a:rPr>
            </a:br>
            <a:r>
              <a:rPr lang="de-DE" b="0" i="0" u="none" strike="noStrike" baseline="0" smtClean="0">
                <a:latin typeface="Segoe"/>
                <a:ea typeface="ＭＳ ゴシック"/>
              </a:rPr>
              <a:t>open the </a:t>
            </a:r>
            <a:r>
              <a:rPr lang="de-DE" b="1" i="0" u="none" strike="noStrike" baseline="0" smtClean="0">
                <a:latin typeface="Segoe"/>
                <a:ea typeface="ＭＳ ゴシック"/>
              </a:rPr>
              <a:t>Font Size</a:t>
            </a:r>
            <a:r>
              <a:rPr lang="de-DE" b="0" i="0" u="none" strike="noStrike" baseline="0" smtClean="0">
                <a:latin typeface="Segoe"/>
                <a:ea typeface="ＭＳ ゴシック"/>
              </a:rPr>
              <a:t> </a:t>
            </a:r>
            <a:br>
              <a:rPr lang="de-DE" b="0" i="0" u="none" strike="noStrike" baseline="0" smtClean="0">
                <a:latin typeface="Segoe"/>
                <a:ea typeface="ＭＳ ゴシック"/>
              </a:rPr>
            </a:br>
            <a:r>
              <a:rPr lang="de-DE" b="1" i="0" u="none" strike="noStrike" baseline="0" smtClean="0">
                <a:latin typeface="Segoe"/>
                <a:ea typeface="ＭＳ ゴシック"/>
              </a:rPr>
              <a:t>drop-down list</a:t>
            </a:r>
            <a:r>
              <a:rPr lang="de-DE" b="0" i="0" u="none" strike="noStrike" baseline="0" smtClean="0">
                <a:latin typeface="Segoe"/>
                <a:ea typeface="ＭＳ ゴシック"/>
              </a:rPr>
              <a:t> and </a:t>
            </a:r>
            <a:br>
              <a:rPr lang="de-DE" b="0" i="0" u="none" strike="noStrike" baseline="0" smtClean="0">
                <a:latin typeface="Segoe"/>
                <a:ea typeface="ＭＳ ゴシック"/>
              </a:rPr>
            </a:br>
            <a:r>
              <a:rPr lang="de-DE" b="0" i="0" u="none" strike="noStrike" baseline="0" smtClean="0">
                <a:latin typeface="Segoe"/>
                <a:ea typeface="ＭＳ ゴシック"/>
              </a:rPr>
              <a:t>click </a:t>
            </a:r>
            <a:r>
              <a:rPr lang="de-DE" b="1" i="0" u="none" strike="noStrike" baseline="0" smtClean="0">
                <a:latin typeface="Segoe"/>
                <a:ea typeface="ＭＳ ゴシック"/>
              </a:rPr>
              <a:t>16</a:t>
            </a:r>
            <a:r>
              <a:rPr lang="de-DE"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6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81200"/>
            <a:ext cx="4648200" cy="3494887"/>
          </a:xfrm>
          <a:prstGeom prst="rect">
            <a:avLst/>
          </a:prstGeom>
        </p:spPr>
      </p:pic>
    </p:spTree>
    <p:extLst>
      <p:ext uri="{BB962C8B-B14F-4D97-AF65-F5344CB8AC3E}">
        <p14:creationId xmlns:p14="http://schemas.microsoft.com/office/powerpoint/2010/main" val="2858006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Adjust a Chart Axis</a:t>
            </a:r>
          </a:p>
        </p:txBody>
      </p:sp>
      <p:sp>
        <p:nvSpPr>
          <p:cNvPr id="3" name="Text Placeholder 2"/>
          <p:cNvSpPr>
            <a:spLocks noGrp="1"/>
          </p:cNvSpPr>
          <p:nvPr>
            <p:ph type="body" idx="1"/>
          </p:nvPr>
        </p:nvSpPr>
        <p:spPr/>
        <p:txBody>
          <a:bodyPr/>
          <a:lstStyle/>
          <a:p>
            <a:pPr lvl="1" rtl="0">
              <a:buFont typeface="+mj-lt"/>
              <a:buAutoNum type="arabicPeriod" startAt="11"/>
            </a:pPr>
            <a:r>
              <a:rPr lang="de-DE" sz="2000" b="0" i="0" u="none" strike="noStrike" baseline="0" smtClean="0">
                <a:latin typeface="Segoe"/>
                <a:ea typeface="ＭＳ ゴシック"/>
              </a:rPr>
              <a:t>Click the </a:t>
            </a:r>
            <a:r>
              <a:rPr lang="de-DE" sz="2000" b="1" i="0" u="none" strike="noStrike" baseline="0" smtClean="0">
                <a:latin typeface="Segoe"/>
                <a:ea typeface="ＭＳ ゴシック"/>
              </a:rPr>
              <a:t>Font Color</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1" i="0" u="none" strike="noStrike" baseline="0" smtClean="0">
                <a:latin typeface="Segoe"/>
                <a:ea typeface="ＭＳ ゴシック"/>
              </a:rPr>
              <a:t>button‘s drop-down </a:t>
            </a:r>
            <a:br>
              <a:rPr lang="de-DE" sz="2000" b="1" i="0" u="none" strike="noStrike" baseline="0" smtClean="0">
                <a:latin typeface="Segoe"/>
                <a:ea typeface="ＭＳ ゴシック"/>
              </a:rPr>
            </a:br>
            <a:r>
              <a:rPr lang="de-DE" sz="2000" b="1" i="0" u="none" strike="noStrike" baseline="0" smtClean="0">
                <a:latin typeface="Segoe"/>
                <a:ea typeface="ＭＳ ゴシック"/>
              </a:rPr>
              <a:t>arrow</a:t>
            </a:r>
            <a:r>
              <a:rPr lang="de-DE" sz="2000" b="0" i="0" u="none" strike="noStrike" baseline="0" smtClean="0">
                <a:latin typeface="Segoe"/>
                <a:ea typeface="ＭＳ ゴシック"/>
              </a:rPr>
              <a:t> to open its </a:t>
            </a:r>
            <a:br>
              <a:rPr lang="de-DE" sz="2000" b="0" i="0" u="none" strike="noStrike" baseline="0" smtClean="0">
                <a:latin typeface="Segoe"/>
                <a:ea typeface="ＭＳ ゴシック"/>
              </a:rPr>
            </a:br>
            <a:r>
              <a:rPr lang="de-DE" sz="2000" b="0" i="0" u="none" strike="noStrike" baseline="0" smtClean="0">
                <a:latin typeface="Segoe"/>
                <a:ea typeface="ＭＳ ゴシック"/>
              </a:rPr>
              <a:t>palette, and click the </a:t>
            </a:r>
            <a:br>
              <a:rPr lang="de-DE" sz="2000" b="0" i="0" u="none" strike="noStrike" baseline="0" smtClean="0">
                <a:latin typeface="Segoe"/>
                <a:ea typeface="ＭＳ ゴシック"/>
              </a:rPr>
            </a:br>
            <a:r>
              <a:rPr lang="de-DE" sz="2000" b="1" i="0" u="none" strike="noStrike" baseline="0" smtClean="0">
                <a:latin typeface="Segoe"/>
                <a:ea typeface="ＭＳ ゴシック"/>
              </a:rPr>
              <a:t>dark blue </a:t>
            </a:r>
            <a:r>
              <a:rPr lang="de-DE" sz="2000" b="0" i="0" u="none" strike="noStrike" baseline="0" smtClean="0">
                <a:latin typeface="Segoe"/>
                <a:ea typeface="ＭＳ ゴシック"/>
              </a:rPr>
              <a:t>square in </a:t>
            </a:r>
            <a:br>
              <a:rPr lang="de-DE" sz="2000" b="0" i="0" u="none" strike="noStrike" baseline="0" smtClean="0">
                <a:latin typeface="Segoe"/>
                <a:ea typeface="ＭＳ ゴシック"/>
              </a:rPr>
            </a:br>
            <a:r>
              <a:rPr lang="de-DE" sz="2000" b="0" i="0" u="none" strike="noStrike" baseline="0" smtClean="0">
                <a:latin typeface="Segoe"/>
                <a:ea typeface="ＭＳ ゴシック"/>
              </a:rPr>
              <a:t>the Standard Colors </a:t>
            </a:r>
            <a:br>
              <a:rPr lang="de-DE" sz="2000" b="0" i="0" u="none" strike="noStrike" baseline="0" smtClean="0">
                <a:latin typeface="Segoe"/>
                <a:ea typeface="ＭＳ ゴシック"/>
              </a:rPr>
            </a:br>
            <a:r>
              <a:rPr lang="de-DE" sz="2000" b="0" i="0" u="none" strike="noStrike" baseline="0" smtClean="0">
                <a:latin typeface="Segoe"/>
                <a:ea typeface="ＭＳ ゴシック"/>
              </a:rPr>
              <a:t>section. The chart </a:t>
            </a:r>
            <a:br>
              <a:rPr lang="de-DE" sz="2000" b="0" i="0" u="none" strike="noStrike" baseline="0" smtClean="0">
                <a:latin typeface="Segoe"/>
                <a:ea typeface="ＭＳ ゴシック"/>
              </a:rPr>
            </a:br>
            <a:r>
              <a:rPr lang="de-DE" sz="2000" b="0" i="0" u="none" strike="noStrike" baseline="0" smtClean="0">
                <a:latin typeface="Segoe"/>
                <a:ea typeface="ＭＳ ゴシック"/>
              </a:rPr>
              <a:t>should resemble </a:t>
            </a:r>
            <a:br>
              <a:rPr lang="de-DE" sz="2000" b="0" i="0" u="none" strike="noStrike" baseline="0" smtClean="0">
                <a:latin typeface="Segoe"/>
                <a:ea typeface="ＭＳ ゴシック"/>
              </a:rPr>
            </a:br>
            <a:r>
              <a:rPr lang="de-DE" sz="2000" b="0" i="0" u="none" strike="noStrike" baseline="0" smtClean="0">
                <a:latin typeface="Segoe"/>
                <a:ea typeface="ＭＳ ゴシック"/>
              </a:rPr>
              <a:t>the figure at right.</a:t>
            </a:r>
          </a:p>
          <a:p>
            <a:pPr lvl="1" rtl="0">
              <a:buAutoNum type="arabicPeriod" startAt="11"/>
            </a:pPr>
            <a:r>
              <a:rPr lang="de-DE" sz="2000" i="0" u="none" strike="noStrike" baseline="0" smtClean="0">
                <a:latin typeface="Segoe"/>
                <a:ea typeface="ＭＳ ゴシック"/>
              </a:rPr>
              <a:t> </a:t>
            </a:r>
            <a:r>
              <a:rPr lang="de-DE" sz="2000" b="1" i="0" u="none" strike="noStrike" baseline="0" smtClean="0">
                <a:latin typeface="Segoe"/>
                <a:ea typeface="ＭＳ ゴシック"/>
              </a:rPr>
              <a:t>SAVE</a:t>
            </a:r>
            <a:r>
              <a:rPr lang="de-DE" sz="2000" b="0" i="0" u="none" strike="noStrike" baseline="0" smtClean="0">
                <a:latin typeface="Segoe"/>
                <a:ea typeface="ＭＳ ゴシック"/>
              </a:rPr>
              <a:t> the presentation </a:t>
            </a:r>
            <a:br>
              <a:rPr lang="de-DE" sz="2000" b="0" i="0" u="none" strike="noStrike" baseline="0" smtClean="0">
                <a:latin typeface="Segoe"/>
                <a:ea typeface="ＭＳ ゴシック"/>
              </a:rPr>
            </a:br>
            <a:r>
              <a:rPr lang="de-DE" sz="2000" b="0" i="0" u="none" strike="noStrike" baseline="0" smtClean="0">
                <a:latin typeface="Segoe"/>
                <a:ea typeface="ＭＳ ゴシック"/>
              </a:rPr>
              <a:t>and close it.</a:t>
            </a:r>
          </a:p>
          <a:p>
            <a:pPr lvl="0" rtl="0"/>
            <a:r>
              <a:rPr lang="de-DE" sz="2000" b="1" i="0" u="none" strike="noStrike" baseline="0" smtClean="0">
                <a:latin typeface="Segoe"/>
                <a:ea typeface="ＭＳ ゴシック"/>
              </a:rPr>
              <a:t>PAUSE</a:t>
            </a:r>
            <a:r>
              <a:rPr lang="de-DE" sz="2000" b="0" i="0" u="none" strike="noStrike" baseline="0" smtClean="0">
                <a:latin typeface="Segoe"/>
                <a:ea typeface="ＭＳ ゴシック"/>
              </a:rPr>
              <a:t>. Exit PowerPoint, or leave PowerPoint open to complete the end-of-lesson exercises that follow.</a:t>
            </a:r>
            <a:endParaRPr lang="de-DE"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06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74800"/>
            <a:ext cx="4478867" cy="3355018"/>
          </a:xfrm>
          <a:prstGeom prst="rect">
            <a:avLst/>
          </a:prstGeom>
        </p:spPr>
      </p:pic>
    </p:spTree>
    <p:extLst>
      <p:ext uri="{BB962C8B-B14F-4D97-AF65-F5344CB8AC3E}">
        <p14:creationId xmlns:p14="http://schemas.microsoft.com/office/powerpoint/2010/main" val="184412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 </a:t>
            </a:r>
            <a:r>
              <a:rPr lang="de-DE" b="0" i="0" u="none" strike="noStrike" baseline="0" smtClean="0">
                <a:solidFill>
                  <a:srgbClr val="000000"/>
                </a:solidFill>
                <a:latin typeface="AGaramond"/>
                <a:ea typeface="ＭＳ ゴシック"/>
              </a:rPr>
              <a:t> </a:t>
            </a:r>
            <a:r>
              <a:rPr lang="de-DE" b="0" i="0" u="none" strike="noStrike" baseline="0" smtClean="0">
                <a:solidFill>
                  <a:srgbClr val="DD5900"/>
                </a:solidFill>
                <a:latin typeface="Segoe"/>
                <a:ea typeface="ＭＳ ゴシック"/>
              </a:rPr>
              <a:t>Skill Summary</a:t>
            </a:r>
            <a:endParaRPr lang="de-DE"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6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195733" cy="2217283"/>
          </a:xfrm>
          <a:prstGeom prst="rect">
            <a:avLst/>
          </a:prstGeom>
        </p:spPr>
      </p:pic>
    </p:spTree>
    <p:extLst>
      <p:ext uri="{BB962C8B-B14F-4D97-AF65-F5344CB8AC3E}">
        <p14:creationId xmlns:p14="http://schemas.microsoft.com/office/powerpoint/2010/main" val="21010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Chart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Drag the marker in the </a:t>
            </a:r>
            <a:r>
              <a:rPr lang="en-US" b="1" i="0" u="none" strike="noStrike" baseline="0" smtClean="0">
                <a:latin typeface="Segoe"/>
                <a:ea typeface="ＭＳ ゴシック"/>
              </a:rPr>
              <a:t>bottom right corner of the range border</a:t>
            </a:r>
            <a:r>
              <a:rPr lang="en-US" b="0" i="0" u="none" strike="noStrike" baseline="0" smtClean="0">
                <a:latin typeface="Segoe"/>
                <a:ea typeface="ＭＳ ゴシック"/>
              </a:rPr>
              <a:t> so that the range includes only cells </a:t>
            </a:r>
            <a:r>
              <a:rPr lang="en-US" b="1" i="0" u="none" strike="noStrike" baseline="0" smtClean="0">
                <a:latin typeface="Segoe"/>
                <a:ea typeface="ＭＳ ゴシック"/>
              </a:rPr>
              <a:t>A1:C5</a:t>
            </a:r>
            <a:r>
              <a:rPr lang="en-US" b="0" i="0" u="none" strike="noStrike" baseline="0" smtClean="0">
                <a:latin typeface="Times New Roman"/>
                <a:ea typeface="ＭＳ ゴシック"/>
              </a:rPr>
              <a:t>.</a:t>
            </a:r>
          </a:p>
          <a:p>
            <a:pPr lvl="1" rtl="0">
              <a:buAutoNum type="arabicPeriod" startAt="6"/>
            </a:pPr>
            <a:r>
              <a:rPr lang="en-US" b="0" i="0" u="none" strike="noStrike" baseline="0" smtClean="0">
                <a:latin typeface="Segoe"/>
                <a:ea typeface="ＭＳ ゴシック"/>
              </a:rPr>
              <a:t>Select </a:t>
            </a:r>
            <a:r>
              <a:rPr lang="en-US" b="1" i="0" u="none" strike="noStrike" baseline="0" smtClean="0">
                <a:latin typeface="Segoe"/>
                <a:ea typeface="ＭＳ ゴシック"/>
              </a:rPr>
              <a:t>Column D</a:t>
            </a:r>
            <a:r>
              <a:rPr lang="en-US" b="0" i="0" u="none" strike="noStrike" baseline="0" smtClean="0">
                <a:latin typeface="Segoe"/>
                <a:ea typeface="ＭＳ ゴシック"/>
              </a:rPr>
              <a:t>, and then press </a:t>
            </a:r>
            <a:r>
              <a:rPr lang="en-US" b="1" i="0" u="none" strike="noStrike" baseline="0" smtClean="0">
                <a:latin typeface="Segoe"/>
                <a:ea typeface="ＭＳ ゴシック"/>
              </a:rPr>
              <a:t>Delete</a:t>
            </a:r>
            <a:r>
              <a:rPr lang="en-US" b="0" i="0" u="none" strike="noStrike" baseline="0" smtClean="0">
                <a:latin typeface="Segoe"/>
                <a:ea typeface="ＭＳ ゴシック"/>
              </a:rPr>
              <a:t> to clear the selected cells.</a:t>
            </a:r>
          </a:p>
          <a:p>
            <a:pPr lvl="1" rtl="0">
              <a:buAutoNum type="arabicPeriod" startAt="6"/>
            </a:pPr>
            <a:r>
              <a:rPr lang="en-US" b="0" i="0" u="none" strike="noStrike" baseline="0" smtClean="0">
                <a:solidFill>
                  <a:srgbClr val="000000"/>
                </a:solidFill>
                <a:latin typeface="Segoe"/>
                <a:ea typeface="ＭＳ ゴシック"/>
              </a:rPr>
              <a:t>Click cell </a:t>
            </a:r>
            <a:r>
              <a:rPr lang="en-US" b="1" i="0" u="none" strike="noStrike" baseline="0" smtClean="0">
                <a:solidFill>
                  <a:srgbClr val="000000"/>
                </a:solidFill>
                <a:latin typeface="Segoe"/>
                <a:ea typeface="ＭＳ ゴシック"/>
              </a:rPr>
              <a:t>B1 </a:t>
            </a:r>
            <a:r>
              <a:rPr lang="en-US" b="0" i="0" u="none" strike="noStrike" baseline="0" smtClean="0">
                <a:solidFill>
                  <a:srgbClr val="000000"/>
                </a:solidFill>
                <a:latin typeface="Segoe"/>
                <a:ea typeface="ＭＳ ゴシック"/>
              </a:rPr>
              <a:t>and type </a:t>
            </a:r>
            <a:r>
              <a:rPr lang="en-US" b="1" i="0" u="none" strike="noStrike" baseline="0" smtClean="0">
                <a:solidFill>
                  <a:srgbClr val="000000"/>
                </a:solidFill>
                <a:latin typeface="Segoe"/>
                <a:ea typeface="ＭＳ ゴシック"/>
              </a:rPr>
              <a:t>2013</a:t>
            </a:r>
            <a:r>
              <a:rPr lang="en-US" b="0" i="0" u="none" strike="noStrike" baseline="0" smtClean="0">
                <a:solidFill>
                  <a:srgbClr val="000000"/>
                </a:solidFill>
                <a:latin typeface="Segoe"/>
                <a:ea typeface="ＭＳ ゴシック"/>
              </a:rPr>
              <a:t>, replacing the current entry. Then press </a:t>
            </a:r>
            <a:r>
              <a:rPr lang="en-US" b="1" i="0" u="none" strike="noStrike" baseline="0" smtClean="0">
                <a:solidFill>
                  <a:srgbClr val="000000"/>
                </a:solidFill>
                <a:latin typeface="Segoe"/>
                <a:ea typeface="ＭＳ ゴシック"/>
              </a:rPr>
              <a:t>Tab</a:t>
            </a:r>
            <a:r>
              <a:rPr lang="en-US" b="1" i="0" u="none" strike="noStrike" baseline="30000" smtClean="0">
                <a:solidFill>
                  <a:srgbClr val="000000"/>
                </a:solidFill>
                <a:latin typeface="Times"/>
                <a:ea typeface="ＭＳ ゴシック"/>
              </a:rPr>
              <a:t> </a:t>
            </a:r>
            <a:r>
              <a:rPr lang="en-US" b="0" i="0" u="none" strike="noStrike" baseline="0" smtClean="0">
                <a:solidFill>
                  <a:srgbClr val="000000"/>
                </a:solidFill>
                <a:latin typeface="Segoe"/>
                <a:ea typeface="ＭＳ ゴシック"/>
              </a:rPr>
              <a:t>to</a:t>
            </a:r>
            <a:r>
              <a:rPr lang="en-US" b="0" i="0" u="none" strike="noStrike" baseline="30000" smtClean="0">
                <a:solidFill>
                  <a:srgbClr val="000000"/>
                </a:solidFill>
                <a:latin typeface="Times"/>
                <a:ea typeface="ＭＳ ゴシック"/>
              </a:rPr>
              <a:t> </a:t>
            </a:r>
            <a:r>
              <a:rPr lang="en-US" b="0" i="0" u="none" strike="noStrike" baseline="0" smtClean="0">
                <a:solidFill>
                  <a:srgbClr val="000000"/>
                </a:solidFill>
                <a:latin typeface="Segoe"/>
                <a:ea typeface="ＭＳ ゴシック"/>
              </a:rPr>
              <a:t>move to cell</a:t>
            </a:r>
            <a:r>
              <a:rPr lang="en-US" b="0" i="0" u="none" strike="noStrike" baseline="30000" smtClean="0">
                <a:solidFill>
                  <a:srgbClr val="000000"/>
                </a:solidFill>
                <a:latin typeface="Times"/>
                <a:ea typeface="ＭＳ ゴシック"/>
              </a:rPr>
              <a:t> </a:t>
            </a:r>
            <a:r>
              <a:rPr lang="en-US" b="1" i="0" u="none" strike="noStrike" baseline="0" smtClean="0">
                <a:solidFill>
                  <a:srgbClr val="000000"/>
                </a:solidFill>
                <a:latin typeface="Segoe"/>
                <a:ea typeface="ＭＳ ゴシック"/>
              </a:rPr>
              <a:t>C1.</a:t>
            </a:r>
            <a:r>
              <a:rPr lang="en-US" b="0" i="0" u="none" strike="noStrike" baseline="30000" smtClean="0">
                <a:solidFill>
                  <a:srgbClr val="000000"/>
                </a:solidFill>
                <a:latin typeface="Times"/>
                <a:ea typeface="ＭＳ ゴシック"/>
              </a:rPr>
              <a:t> </a:t>
            </a: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2014, </a:t>
            </a:r>
            <a:r>
              <a:rPr lang="en-US" b="0" i="0" u="none" strike="noStrike" baseline="0" smtClean="0">
                <a:solidFill>
                  <a:srgbClr val="000000"/>
                </a:solidFill>
                <a:latin typeface="Segoe"/>
                <a:ea typeface="ＭＳ ゴシック"/>
              </a:rPr>
              <a:t>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403403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Chart</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Beginning in cell A2, type the following data in Excel to complete the chart:</a:t>
            </a:r>
          </a:p>
          <a:p>
            <a:pPr marL="0" lvl="0" indent="0" rtl="0">
              <a:buNone/>
            </a:pPr>
            <a:r>
              <a:rPr lang="de-DE" b="0" i="0" u="none" strike="noStrike" baseline="0" smtClean="0">
                <a:latin typeface="Segoe"/>
                <a:ea typeface="ＭＳ ゴシック"/>
              </a:rPr>
              <a:t>	Spring       $89,000      $102,000</a:t>
            </a:r>
          </a:p>
          <a:p>
            <a:pPr marL="0" lvl="0" indent="0" rtl="0">
              <a:buNone/>
            </a:pPr>
            <a:r>
              <a:rPr lang="de-DE" b="0" i="0" u="none" strike="noStrike" baseline="0" smtClean="0">
                <a:latin typeface="Segoe"/>
                <a:ea typeface="ＭＳ ゴシック"/>
              </a:rPr>
              <a:t>	Summer    $54,000		$62,000</a:t>
            </a:r>
          </a:p>
          <a:p>
            <a:pPr marL="0" lvl="0" indent="0" rtl="0">
              <a:buNone/>
            </a:pPr>
            <a:r>
              <a:rPr lang="de-DE" b="0" i="0" u="none" strike="noStrike" baseline="0" smtClean="0">
                <a:latin typeface="Segoe"/>
                <a:ea typeface="ＭＳ ゴシック"/>
              </a:rPr>
              <a:t>	Fall            $102,000	$118,000</a:t>
            </a:r>
          </a:p>
          <a:p>
            <a:pPr marL="0" lvl="0" indent="0" rtl="0">
              <a:buNone/>
            </a:pPr>
            <a:r>
              <a:rPr lang="de-DE" b="0" i="0" u="none" strike="noStrike" baseline="0" smtClean="0">
                <a:latin typeface="Segoe"/>
                <a:ea typeface="ＭＳ ゴシック"/>
              </a:rPr>
              <a:t>	Winter      $233,000	$267,000</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323001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Insert a Chart</a:t>
            </a:r>
          </a:p>
        </p:txBody>
      </p:sp>
      <p:sp>
        <p:nvSpPr>
          <p:cNvPr id="3" name="Text Placeholder 2"/>
          <p:cNvSpPr>
            <a:spLocks noGrp="1"/>
          </p:cNvSpPr>
          <p:nvPr>
            <p:ph type="body" idx="1"/>
          </p:nvPr>
        </p:nvSpPr>
        <p:spPr/>
        <p:txBody>
          <a:bodyPr/>
          <a:lstStyle/>
          <a:p>
            <a:pPr lvl="1" rtl="0">
              <a:buFont typeface="+mj-lt"/>
              <a:buAutoNum type="arabicPeriod" startAt="10"/>
            </a:pPr>
            <a:r>
              <a:rPr lang="de-DE" b="0" i="0" u="none" strike="noStrike" baseline="0" smtClean="0">
                <a:latin typeface="Segoe"/>
                <a:ea typeface="ＭＳ ゴシック"/>
              </a:rPr>
              <a:t>Close the </a:t>
            </a:r>
            <a:br>
              <a:rPr lang="de-DE" b="0" i="0" u="none" strike="noStrike" baseline="0" smtClean="0">
                <a:latin typeface="Segoe"/>
                <a:ea typeface="ＭＳ ゴシック"/>
              </a:rPr>
            </a:br>
            <a:r>
              <a:rPr lang="de-DE" b="1" i="0" u="none" strike="noStrike" baseline="0" smtClean="0">
                <a:latin typeface="Segoe"/>
                <a:ea typeface="ＭＳ ゴシック"/>
              </a:rPr>
              <a:t>worksheet </a:t>
            </a:r>
            <a:br>
              <a:rPr lang="de-DE" b="1" i="0" u="none" strike="noStrike" baseline="0" smtClean="0">
                <a:latin typeface="Segoe"/>
                <a:ea typeface="ＭＳ ゴシック"/>
              </a:rPr>
            </a:br>
            <a:r>
              <a:rPr lang="de-DE" b="1" i="0" u="none" strike="noStrike" baseline="0" smtClean="0">
                <a:latin typeface="Segoe"/>
                <a:ea typeface="ＭＳ ゴシック"/>
              </a:rPr>
              <a:t>window</a:t>
            </a:r>
            <a:r>
              <a:rPr lang="de-DE" b="0" i="0" u="none" strike="noStrike" baseline="0" smtClean="0">
                <a:latin typeface="Segoe"/>
                <a:ea typeface="ＭＳ ゴシック"/>
              </a:rPr>
              <a:t>. The </a:t>
            </a:r>
            <a:br>
              <a:rPr lang="de-DE" b="0" i="0" u="none" strike="noStrike" baseline="0" smtClean="0">
                <a:latin typeface="Segoe"/>
                <a:ea typeface="ＭＳ ゴシック"/>
              </a:rPr>
            </a:br>
            <a:r>
              <a:rPr lang="de-DE" b="0" i="0" u="none" strike="noStrike" baseline="0" smtClean="0">
                <a:latin typeface="Segoe"/>
                <a:ea typeface="ＭＳ ゴシック"/>
              </a:rPr>
              <a:t>chart appears </a:t>
            </a:r>
            <a:br>
              <a:rPr lang="de-DE" b="0" i="0" u="none" strike="noStrike" baseline="0" smtClean="0">
                <a:latin typeface="Segoe"/>
                <a:ea typeface="ＭＳ ゴシック"/>
              </a:rPr>
            </a:br>
            <a:r>
              <a:rPr lang="de-DE" b="0" i="0" u="none" strike="noStrike" baseline="0" smtClean="0">
                <a:latin typeface="Segoe"/>
                <a:ea typeface="ＭＳ ゴシック"/>
              </a:rPr>
              <a:t>with the data </a:t>
            </a:r>
            <a:br>
              <a:rPr lang="de-DE" b="0" i="0" u="none" strike="noStrike" baseline="0" smtClean="0">
                <a:latin typeface="Segoe"/>
                <a:ea typeface="ＭＳ ゴシック"/>
              </a:rPr>
            </a:br>
            <a:r>
              <a:rPr lang="de-DE" b="0" i="0" u="none" strike="noStrike" baseline="0" smtClean="0">
                <a:latin typeface="Segoe"/>
                <a:ea typeface="ＭＳ ゴシック"/>
              </a:rPr>
              <a:t>you entered </a:t>
            </a:r>
            <a:br>
              <a:rPr lang="de-DE" b="0" i="0" u="none" strike="noStrike" baseline="0" smtClean="0">
                <a:latin typeface="Segoe"/>
                <a:ea typeface="ＭＳ ゴシック"/>
              </a:rPr>
            </a:br>
            <a:r>
              <a:rPr lang="de-DE" b="0" i="0" u="none" strike="noStrike" baseline="0" smtClean="0">
                <a:latin typeface="Segoe"/>
                <a:ea typeface="ＭＳ ゴシック"/>
              </a:rPr>
              <a:t>(right).</a:t>
            </a:r>
          </a:p>
          <a:p>
            <a:pPr lvl="0" rtl="0"/>
            <a:r>
              <a:rPr lang="de-DE" b="1" i="0" u="none" strike="noStrike" baseline="0" smtClean="0">
                <a:latin typeface="Segoe"/>
                <a:ea typeface="ＭＳ ゴシック"/>
              </a:rPr>
              <a:t>SAVE</a:t>
            </a:r>
            <a:r>
              <a:rPr lang="de-DE" b="0" i="0" u="none" strike="noStrike" baseline="0" smtClean="0">
                <a:latin typeface="Segoe"/>
                <a:ea typeface="ＭＳ ゴシック"/>
              </a:rPr>
              <a:t> the </a:t>
            </a:r>
            <a:br>
              <a:rPr lang="de-DE" b="0" i="0" u="none" strike="noStrike" baseline="0" smtClean="0">
                <a:latin typeface="Segoe"/>
                <a:ea typeface="ＭＳ ゴシック"/>
              </a:rPr>
            </a:br>
            <a:r>
              <a:rPr lang="de-DE" b="0" i="0" u="none" strike="noStrike" baseline="0" smtClean="0">
                <a:latin typeface="Segoe"/>
                <a:ea typeface="ＭＳ ゴシック"/>
              </a:rPr>
              <a:t>presentation.</a:t>
            </a:r>
          </a:p>
          <a:p>
            <a:pPr lvl="0" rtl="0"/>
            <a:r>
              <a:rPr lang="de-DE" b="1" i="0" u="none" strike="noStrike" baseline="0" smtClean="0">
                <a:latin typeface="Segoe"/>
                <a:ea typeface="ＭＳ ゴシック"/>
              </a:rPr>
              <a:t>PAUSE</a:t>
            </a:r>
            <a:r>
              <a:rPr lang="de-DE" b="0" i="0" u="none" strike="noStrike" baseline="0" smtClean="0">
                <a:latin typeface="Segoe"/>
                <a:ea typeface="ＭＳ ゴシック"/>
              </a:rPr>
              <a:t>. </a:t>
            </a:r>
            <a:r>
              <a:rPr lang="de-DE" b="1" i="0" u="none" strike="noStrike" baseline="0" smtClean="0">
                <a:latin typeface="Segoe"/>
                <a:ea typeface="ＭＳ ゴシック"/>
              </a:rPr>
              <a:t>LEAVE</a:t>
            </a:r>
            <a:r>
              <a:rPr lang="de-DE"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06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317067" cy="2985020"/>
          </a:xfrm>
          <a:prstGeom prst="rect">
            <a:avLst/>
          </a:prstGeom>
        </p:spPr>
      </p:pic>
    </p:spTree>
    <p:extLst>
      <p:ext uri="{BB962C8B-B14F-4D97-AF65-F5344CB8AC3E}">
        <p14:creationId xmlns:p14="http://schemas.microsoft.com/office/powerpoint/2010/main" val="493217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Import an Excel Chart</a:t>
            </a:r>
          </a:p>
        </p:txBody>
      </p:sp>
      <p:sp>
        <p:nvSpPr>
          <p:cNvPr id="3" name="Text Placeholder 2"/>
          <p:cNvSpPr>
            <a:spLocks noGrp="1"/>
          </p:cNvSpPr>
          <p:nvPr>
            <p:ph type="body" idx="1"/>
          </p:nvPr>
        </p:nvSpPr>
        <p:spPr/>
        <p:txBody>
          <a:bodyPr/>
          <a:lstStyle/>
          <a:p>
            <a:pPr lvl="0" rtl="0"/>
            <a:r>
              <a:rPr lang="de-DE" b="1" i="0" u="none" strike="noStrike" baseline="0" smtClean="0">
                <a:latin typeface="Segoe"/>
                <a:ea typeface="ＭＳ ゴシック"/>
              </a:rPr>
              <a:t>USE</a:t>
            </a:r>
            <a:r>
              <a:rPr lang="de-DE" b="0" i="0" u="none" strike="noStrike" baseline="0" smtClean="0">
                <a:latin typeface="Segoe"/>
                <a:ea typeface="ＭＳ ゴシック"/>
              </a:rPr>
              <a:t> the </a:t>
            </a:r>
            <a:r>
              <a:rPr lang="de-DE" b="1" i="1" u="none" strike="noStrike" baseline="0" smtClean="0">
                <a:latin typeface="Segoe"/>
                <a:ea typeface="ＭＳ ゴシック"/>
              </a:rPr>
              <a:t>Revenues Final</a:t>
            </a:r>
            <a:r>
              <a:rPr lang="de-DE" b="0" i="0" u="none" strike="noStrike" baseline="0" smtClean="0">
                <a:latin typeface="Segoe"/>
                <a:ea typeface="ＭＳ ゴシック"/>
              </a:rPr>
              <a:t> presentation that is still open from the previous exercise.</a:t>
            </a:r>
          </a:p>
          <a:p>
            <a:pPr lvl="1" rtl="0"/>
            <a:r>
              <a:rPr lang="de-DE" b="0" i="0" u="none" strike="noStrike" baseline="0" smtClean="0">
                <a:latin typeface="Segoe"/>
                <a:ea typeface="ＭＳ ゴシック"/>
              </a:rPr>
              <a:t>With slide 3 selected, click </a:t>
            </a:r>
            <a:r>
              <a:rPr lang="de-DE" b="1" i="0" u="none" strike="noStrike" baseline="0" smtClean="0">
                <a:latin typeface="Segoe"/>
                <a:ea typeface="ＭＳ ゴシック"/>
              </a:rPr>
              <a:t>New Slide</a:t>
            </a:r>
            <a:r>
              <a:rPr lang="de-DE" b="0" i="0" u="none" strike="noStrike" baseline="0" smtClean="0">
                <a:latin typeface="Segoe"/>
                <a:ea typeface="ＭＳ ゴシック"/>
              </a:rPr>
              <a:t> on the Home tab. A new slide appears at the end of the presentation.</a:t>
            </a:r>
          </a:p>
          <a:p>
            <a:pPr lvl="1" rtl="0"/>
            <a:r>
              <a:rPr lang="de-DE" b="0" i="0" u="none" strike="noStrike" baseline="0" smtClean="0">
                <a:latin typeface="Segoe"/>
                <a:ea typeface="ＭＳ ゴシック"/>
              </a:rPr>
              <a:t>Open Microsoft Excel, and open the </a:t>
            </a:r>
            <a:r>
              <a:rPr lang="de-DE" b="1" i="1" u="none" strike="noStrike" baseline="0" smtClean="0">
                <a:latin typeface="Segoe"/>
                <a:ea typeface="ＭＳ ゴシック"/>
              </a:rPr>
              <a:t>Beverages</a:t>
            </a:r>
            <a:r>
              <a:rPr lang="de-DE" b="0" i="0" u="none" strike="noStrike" baseline="0" smtClean="0">
                <a:latin typeface="Segoe"/>
                <a:ea typeface="ＭＳ ゴシック"/>
              </a:rPr>
              <a:t> file from the data files for this lesson. Select the </a:t>
            </a:r>
            <a:r>
              <a:rPr lang="de-DE" b="1" i="0" u="none" strike="noStrike" baseline="0" smtClean="0">
                <a:latin typeface="Segoe"/>
                <a:ea typeface="ＭＳ ゴシック"/>
              </a:rPr>
              <a:t>chart</a:t>
            </a:r>
            <a:r>
              <a:rPr lang="de-DE" b="0" i="0" u="none" strike="noStrike" baseline="0" smtClean="0">
                <a:latin typeface="Segoe"/>
                <a:ea typeface="ＭＳ ゴシック"/>
              </a:rPr>
              <a:t>, and then press </a:t>
            </a:r>
            <a:r>
              <a:rPr lang="de-DE" b="1" i="0" u="none" strike="noStrike" baseline="0" smtClean="0">
                <a:latin typeface="Segoe"/>
                <a:ea typeface="ＭＳ ゴシック"/>
              </a:rPr>
              <a:t>Ctrl+C</a:t>
            </a:r>
            <a:r>
              <a:rPr lang="de-DE" b="0" i="0" u="none" strike="noStrike" baseline="0" smtClean="0">
                <a:latin typeface="Segoe"/>
                <a:ea typeface="ＭＳ ゴシック"/>
              </a:rPr>
              <a:t> to copy it to the Clipboard.</a:t>
            </a:r>
          </a:p>
          <a:p>
            <a:pPr lvl="1" rtl="0"/>
            <a:r>
              <a:rPr lang="de-DE" b="0" i="0" u="none" strike="noStrike" baseline="0" smtClean="0">
                <a:latin typeface="Segoe"/>
                <a:ea typeface="ＭＳ ゴシック"/>
              </a:rPr>
              <a:t>Switch back to PowerPoint and select the </a:t>
            </a:r>
            <a:r>
              <a:rPr lang="de-DE" b="1" i="0" u="none" strike="noStrike" baseline="0" smtClean="0">
                <a:latin typeface="Segoe"/>
                <a:ea typeface="ＭＳ ゴシック"/>
              </a:rPr>
              <a:t>outer frame of the content placeholder</a:t>
            </a:r>
            <a:r>
              <a:rPr lang="de-DE" b="0" i="0" u="none" strike="noStrike" baseline="0" smtClean="0">
                <a:latin typeface="Segoe"/>
                <a:ea typeface="ＭＳ ゴシック"/>
              </a:rPr>
              <a:t> box. Click </a:t>
            </a:r>
            <a:r>
              <a:rPr lang="de-DE" b="1" i="0" u="none" strike="noStrike" baseline="0" smtClean="0">
                <a:latin typeface="Segoe"/>
                <a:ea typeface="ＭＳ ゴシック"/>
              </a:rPr>
              <a:t>twice</a:t>
            </a:r>
            <a:r>
              <a:rPr lang="de-DE" b="0" i="0" u="none" strike="noStrike" baseline="0" smtClean="0">
                <a:latin typeface="Segoe"/>
                <a:ea typeface="ＭＳ ゴシック"/>
              </a:rPr>
              <a:t> on it to make sure the placeholder box itself is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359009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de-DE" b="0" i="0" u="none" strike="noStrike" baseline="0" smtClean="0">
                <a:solidFill>
                  <a:srgbClr val="DD5900"/>
                </a:solidFill>
                <a:latin typeface="Segoe"/>
                <a:ea typeface="ＭＳ ゴシック"/>
              </a:rPr>
              <a:t>Step by Step: Import an Excel Chart</a:t>
            </a:r>
          </a:p>
        </p:txBody>
      </p:sp>
      <p:sp>
        <p:nvSpPr>
          <p:cNvPr id="3" name="Text Placeholder 2"/>
          <p:cNvSpPr>
            <a:spLocks noGrp="1"/>
          </p:cNvSpPr>
          <p:nvPr>
            <p:ph type="body" idx="1"/>
          </p:nvPr>
        </p:nvSpPr>
        <p:spPr/>
        <p:txBody>
          <a:bodyPr/>
          <a:lstStyle/>
          <a:p>
            <a:pPr lvl="1" rtl="0">
              <a:buFont typeface="+mj-lt"/>
              <a:buAutoNum type="arabicPeriod" startAt="4"/>
            </a:pPr>
            <a:r>
              <a:rPr lang="de-DE" sz="2000" b="0" i="0" u="none" strike="noStrike" baseline="0" smtClean="0">
                <a:latin typeface="Segoe"/>
                <a:ea typeface="ＭＳ ゴシック"/>
              </a:rPr>
              <a:t>Press </a:t>
            </a:r>
            <a:r>
              <a:rPr lang="de-DE" sz="2000" b="1" i="0" u="none" strike="noStrike" baseline="0" smtClean="0">
                <a:latin typeface="Segoe"/>
                <a:ea typeface="ＭＳ ゴシック"/>
              </a:rPr>
              <a:t>Ctrl+V</a:t>
            </a:r>
            <a:r>
              <a:rPr lang="de-DE" sz="2000" b="0" i="0" u="none" strike="noStrike" baseline="0" smtClean="0">
                <a:latin typeface="Segoe"/>
                <a:ea typeface="ＭＳ ゴシック"/>
              </a:rPr>
              <a:t> to paste </a:t>
            </a:r>
            <a:br>
              <a:rPr lang="de-DE" sz="2000" b="0" i="0" u="none" strike="noStrike" baseline="0" smtClean="0">
                <a:latin typeface="Segoe"/>
                <a:ea typeface="ＭＳ ゴシック"/>
              </a:rPr>
            </a:br>
            <a:r>
              <a:rPr lang="de-DE" sz="2000" b="0" i="0" u="none" strike="noStrike" baseline="0" smtClean="0">
                <a:latin typeface="Segoe"/>
                <a:ea typeface="ＭＳ ゴシック"/>
              </a:rPr>
              <a:t>the chart into the </a:t>
            </a:r>
            <a:br>
              <a:rPr lang="de-DE" sz="2000" b="0" i="0" u="none" strike="noStrike" baseline="0" smtClean="0">
                <a:latin typeface="Segoe"/>
                <a:ea typeface="ＭＳ ゴシック"/>
              </a:rPr>
            </a:br>
            <a:r>
              <a:rPr lang="de-DE" sz="2000" b="0" i="0" u="none" strike="noStrike" baseline="0" smtClean="0">
                <a:latin typeface="Segoe"/>
                <a:ea typeface="ＭＳ ゴシック"/>
              </a:rPr>
              <a:t>placeholder.</a:t>
            </a:r>
          </a:p>
          <a:p>
            <a:pPr lvl="1" rtl="0">
              <a:buAutoNum type="arabicPeriod" startAt="4"/>
            </a:pPr>
            <a:r>
              <a:rPr lang="de-DE" sz="2000" b="0" i="0" u="none" strike="noStrike" baseline="0" smtClean="0">
                <a:latin typeface="Segoe"/>
                <a:ea typeface="ＭＳ ゴシック"/>
              </a:rPr>
              <a:t>Click in the slide’s title </a:t>
            </a:r>
            <a:br>
              <a:rPr lang="de-DE" sz="2000" b="0" i="0" u="none" strike="noStrike" baseline="0" smtClean="0">
                <a:latin typeface="Segoe"/>
                <a:ea typeface="ＭＳ ゴシック"/>
              </a:rPr>
            </a:br>
            <a:r>
              <a:rPr lang="de-DE" sz="2000" b="1" i="0" u="none" strike="noStrike" baseline="0" smtClean="0">
                <a:latin typeface="Segoe"/>
                <a:ea typeface="ＭＳ ゴシック"/>
              </a:rPr>
              <a:t>placeholder box</a:t>
            </a:r>
            <a:r>
              <a:rPr lang="de-DE" sz="2000" b="0" i="0" u="none" strike="noStrike" baseline="0" smtClean="0">
                <a:latin typeface="Segoe"/>
                <a:ea typeface="ＭＳ ゴシック"/>
              </a:rPr>
              <a:t> and </a:t>
            </a:r>
            <a:br>
              <a:rPr lang="de-DE" sz="2000" b="0" i="0" u="none" strike="noStrike" baseline="0" smtClean="0">
                <a:latin typeface="Segoe"/>
                <a:ea typeface="ＭＳ ゴシック"/>
              </a:rPr>
            </a:br>
            <a:r>
              <a:rPr lang="de-DE" sz="2000" b="0" i="0" u="none" strike="noStrike" baseline="0" smtClean="0">
                <a:latin typeface="Segoe"/>
                <a:ea typeface="ＭＳ ゴシック"/>
              </a:rPr>
              <a:t>type </a:t>
            </a:r>
            <a:r>
              <a:rPr lang="de-DE" sz="2000" b="1" i="0" u="none" strike="noStrike" baseline="0" smtClean="0">
                <a:latin typeface="Segoe"/>
                <a:ea typeface="ＭＳ ゴシック"/>
              </a:rPr>
              <a:t>Beverage Sales</a:t>
            </a:r>
            <a:r>
              <a:rPr lang="de-DE" sz="2000" b="0" i="0" u="none" strike="noStrike" baseline="0" smtClean="0">
                <a:latin typeface="Segoe"/>
                <a:ea typeface="ＭＳ ゴシック"/>
              </a:rPr>
              <a:t> </a:t>
            </a:r>
            <a:br>
              <a:rPr lang="de-DE" sz="2000" b="0" i="0" u="none" strike="noStrike" baseline="0" smtClean="0">
                <a:latin typeface="Segoe"/>
                <a:ea typeface="ＭＳ ゴシック"/>
              </a:rPr>
            </a:br>
            <a:r>
              <a:rPr lang="de-DE" sz="2000" b="0" i="0" u="none" strike="noStrike" baseline="0" smtClean="0">
                <a:latin typeface="Segoe"/>
                <a:ea typeface="ＭＳ ゴシック"/>
              </a:rPr>
              <a:t>(right). Do not worry </a:t>
            </a:r>
            <a:br>
              <a:rPr lang="de-DE" sz="2000" b="0" i="0" u="none" strike="noStrike" baseline="0" smtClean="0">
                <a:latin typeface="Segoe"/>
                <a:ea typeface="ＭＳ ゴシック"/>
              </a:rPr>
            </a:br>
            <a:r>
              <a:rPr lang="de-DE" sz="2000" b="0" i="0" u="none" strike="noStrike" baseline="0" smtClean="0">
                <a:latin typeface="Segoe"/>
                <a:ea typeface="ＭＳ ゴシック"/>
              </a:rPr>
              <a:t>that the same title also </a:t>
            </a:r>
            <a:br>
              <a:rPr lang="de-DE" sz="2000" b="0" i="0" u="none" strike="noStrike" baseline="0" smtClean="0">
                <a:latin typeface="Segoe"/>
                <a:ea typeface="ＭＳ ゴシック"/>
              </a:rPr>
            </a:br>
            <a:r>
              <a:rPr lang="de-DE" sz="2000" b="0" i="0" u="none" strike="noStrike" baseline="0" smtClean="0">
                <a:latin typeface="Segoe"/>
                <a:ea typeface="ＭＳ ゴシック"/>
              </a:rPr>
              <a:t>appears above the chart; </a:t>
            </a:r>
            <a:br>
              <a:rPr lang="de-DE" sz="2000" b="0" i="0" u="none" strike="noStrike" baseline="0" smtClean="0">
                <a:latin typeface="Segoe"/>
                <a:ea typeface="ＭＳ ゴシック"/>
              </a:rPr>
            </a:br>
            <a:r>
              <a:rPr lang="de-DE" sz="2000" b="0" i="0" u="none" strike="noStrike" baseline="0" smtClean="0">
                <a:latin typeface="Segoe"/>
                <a:ea typeface="ＭＳ ゴシック"/>
              </a:rPr>
              <a:t>you will learn how to fix </a:t>
            </a:r>
            <a:br>
              <a:rPr lang="de-DE" sz="2000" b="0" i="0" u="none" strike="noStrike" baseline="0" smtClean="0">
                <a:latin typeface="Segoe"/>
                <a:ea typeface="ＭＳ ゴシック"/>
              </a:rPr>
            </a:br>
            <a:r>
              <a:rPr lang="de-DE" sz="2000" b="0" i="0" u="none" strike="noStrike" baseline="0" smtClean="0">
                <a:latin typeface="Segoe"/>
                <a:ea typeface="ＭＳ ゴシック"/>
              </a:rPr>
              <a:t>that later.</a:t>
            </a:r>
          </a:p>
          <a:p>
            <a:pPr lvl="1" rtl="0">
              <a:buAutoNum type="arabicPeriod" startAt="4"/>
            </a:pPr>
            <a:r>
              <a:rPr lang="de-DE" sz="2000" b="0" i="0" u="none" strike="noStrike" baseline="0" smtClean="0">
                <a:latin typeface="Segoe"/>
                <a:ea typeface="ＭＳ ゴシック"/>
              </a:rPr>
              <a:t>Switch back to Excel, and exit Excel.</a:t>
            </a:r>
          </a:p>
          <a:p>
            <a:pPr lvl="1" rtl="0">
              <a:buAutoNum type="arabicPeriod" startAt="4"/>
            </a:pPr>
            <a:r>
              <a:rPr lang="de-DE" sz="2000" b="0" i="0" u="none" strike="noStrike" baseline="0" smtClean="0">
                <a:latin typeface="Segoe"/>
                <a:ea typeface="ＭＳ ゴシック"/>
              </a:rPr>
              <a:t>In PowerPoint,</a:t>
            </a:r>
            <a:r>
              <a:rPr lang="de-DE" sz="2000" b="1" i="0" u="none" strike="noStrike" baseline="0" smtClean="0">
                <a:latin typeface="Segoe"/>
                <a:ea typeface="ＭＳ ゴシック"/>
              </a:rPr>
              <a:t> SAVE</a:t>
            </a:r>
            <a:r>
              <a:rPr lang="de-DE" sz="2000" b="0" i="0" u="none" strike="noStrike" baseline="0" smtClean="0">
                <a:latin typeface="Segoe"/>
                <a:ea typeface="ＭＳ ゴシック"/>
              </a:rPr>
              <a:t> the presentation.</a:t>
            </a:r>
          </a:p>
          <a:p>
            <a:pPr lvl="0" rtl="0"/>
            <a:r>
              <a:rPr lang="de-DE" sz="2000" b="1" i="0" u="none" strike="noStrike" baseline="0" smtClean="0">
                <a:latin typeface="Segoe"/>
                <a:ea typeface="ＭＳ ゴシック"/>
              </a:rPr>
              <a:t>PAUSE</a:t>
            </a:r>
            <a:r>
              <a:rPr lang="de-DE" sz="2000" b="0" i="0" u="none" strike="noStrike" baseline="0" smtClean="0">
                <a:latin typeface="Segoe"/>
                <a:ea typeface="ＭＳ ゴシック"/>
              </a:rPr>
              <a:t>. </a:t>
            </a:r>
            <a:r>
              <a:rPr lang="de-DE" sz="2000" b="1" i="0" u="none" strike="noStrike" baseline="0" smtClean="0">
                <a:latin typeface="Segoe"/>
                <a:ea typeface="ＭＳ ゴシック"/>
              </a:rPr>
              <a:t>LEAVE</a:t>
            </a:r>
            <a:r>
              <a:rPr lang="de-DE"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6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023" y="1600200"/>
            <a:ext cx="4492977" cy="3369733"/>
          </a:xfrm>
          <a:prstGeom prst="rect">
            <a:avLst/>
          </a:prstGeom>
        </p:spPr>
      </p:pic>
    </p:spTree>
    <p:extLst>
      <p:ext uri="{BB962C8B-B14F-4D97-AF65-F5344CB8AC3E}">
        <p14:creationId xmlns:p14="http://schemas.microsoft.com/office/powerpoint/2010/main" val="146164760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0</TotalTime>
  <Words>3069</Words>
  <Application>Microsoft Office PowerPoint</Application>
  <PresentationFormat>On-screen Show (4:3)</PresentationFormat>
  <Paragraphs>350</Paragraphs>
  <Slides>47</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AGaramond</vt:lpstr>
      <vt:lpstr>ＭＳ ゴシック</vt:lpstr>
      <vt:lpstr>Segoe</vt:lpstr>
      <vt:lpstr>Arial</vt:lpstr>
      <vt:lpstr>Calibri</vt:lpstr>
      <vt:lpstr>Franklin Gothic Book</vt:lpstr>
      <vt:lpstr>Franklin Gothic Medium</vt:lpstr>
      <vt:lpstr>Segoe UI</vt:lpstr>
      <vt:lpstr>Segoe UI Light</vt:lpstr>
      <vt:lpstr>Segoe UI Semibold</vt:lpstr>
      <vt:lpstr>Segoe UI Semilight</vt:lpstr>
      <vt:lpstr>Times</vt:lpstr>
      <vt:lpstr>Times New Roman</vt:lpstr>
      <vt:lpstr>template</vt:lpstr>
      <vt:lpstr>Using Charts in a Presentation</vt:lpstr>
      <vt:lpstr>Objectives</vt:lpstr>
      <vt:lpstr>Step by Step: Insert a Chart</vt:lpstr>
      <vt:lpstr>Step by Step: Insert a Chart</vt:lpstr>
      <vt:lpstr>Step by Step: Insert a Chart</vt:lpstr>
      <vt:lpstr>Step by Step: Insert a Chart</vt:lpstr>
      <vt:lpstr>Step by Step: Insert a Chart</vt:lpstr>
      <vt:lpstr>Step by Step: Import an Excel Chart</vt:lpstr>
      <vt:lpstr>Step by Step: Import an Excel Chart</vt:lpstr>
      <vt:lpstr>Step by Step: Resize and Move a Chart</vt:lpstr>
      <vt:lpstr>Step by Step: Resize and Move a Chart</vt:lpstr>
      <vt:lpstr>Step by Step: Choose a Different Chart Type</vt:lpstr>
      <vt:lpstr>Step by Step: Choose a Different Chart Type</vt:lpstr>
      <vt:lpstr>Step by Step: Edit a Chart’s Data</vt:lpstr>
      <vt:lpstr>Step by Step: Edit a Chart’s Data</vt:lpstr>
      <vt:lpstr>Step by Step: Edit a Chart’s Data</vt:lpstr>
      <vt:lpstr>Step by Step: Edit a Chart’s Data</vt:lpstr>
      <vt:lpstr>Step by Step: Edit a Chart’s Data</vt:lpstr>
      <vt:lpstr>Step by Step: Apply and Modify a Quick Layout</vt:lpstr>
      <vt:lpstr>Step by Step: Apply and Modify a Quick Layout</vt:lpstr>
      <vt:lpstr>Step by Step: Apply and Modify a Quick Layout</vt:lpstr>
      <vt:lpstr>Step by Step: Work with a Legend</vt:lpstr>
      <vt:lpstr>Step by Step: Work with a Legend</vt:lpstr>
      <vt:lpstr>Step by Step: Work with a Legend</vt:lpstr>
      <vt:lpstr>Step by Step: Work with a Legend</vt:lpstr>
      <vt:lpstr>Step by Step: Work with a Legend</vt:lpstr>
      <vt:lpstr>Step by Step: Add and Delete Chart Elements</vt:lpstr>
      <vt:lpstr>Step by Step: Add and Delete Chart Elements</vt:lpstr>
      <vt:lpstr>Step by Step: Add and Delete Chart Elements</vt:lpstr>
      <vt:lpstr>Step by Step: Add and Delete Chart Elements</vt:lpstr>
      <vt:lpstr>Step by Step: Apply and Modify a Chart Style</vt:lpstr>
      <vt:lpstr>Step by Step: Apply and Modify a Chart Style</vt:lpstr>
      <vt:lpstr>Step by Step: Change the Chart Area Fill</vt:lpstr>
      <vt:lpstr>Step by Step: Change the Chart Area Fill</vt:lpstr>
      <vt:lpstr>Step by Step: Change the Chart Area Fill</vt:lpstr>
      <vt:lpstr>Step by Step: Apply a Border to the Chart Area</vt:lpstr>
      <vt:lpstr>Step by Step: Apply a Border to the Chart Area</vt:lpstr>
      <vt:lpstr>Step by Step: Apply Formatting Effects</vt:lpstr>
      <vt:lpstr>Step by Step: Apply Formatting Effects</vt:lpstr>
      <vt:lpstr>Step by Step: Format a Chart’s Data Series</vt:lpstr>
      <vt:lpstr>Step by Step: Format a Chart’s Data Series</vt:lpstr>
      <vt:lpstr>Step by Step: Format a Chart’s Data Series</vt:lpstr>
      <vt:lpstr>Step by Step: Adjust a Chart Axis</vt:lpstr>
      <vt:lpstr>Step by Step: Adjust a Chart Axis</vt:lpstr>
      <vt:lpstr>Step by Step: Adjust a Chart Axis</vt:lpstr>
      <vt:lpstr>Step by Step: Adjust a Chart Axis</vt:lpstr>
      <vt:lpstr>  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342</cp:revision>
  <dcterms:created xsi:type="dcterms:W3CDTF">2011-08-08T12:10:51Z</dcterms:created>
  <dcterms:modified xsi:type="dcterms:W3CDTF">2013-11-22T22:39:37Z</dcterms:modified>
</cp:coreProperties>
</file>